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</p:sldMasterIdLst>
  <p:notesMasterIdLst>
    <p:notesMasterId r:id="rId16"/>
  </p:notesMasterIdLst>
  <p:sldIdLst>
    <p:sldId id="256" r:id="rId5"/>
    <p:sldId id="257" r:id="rId6"/>
    <p:sldId id="265" r:id="rId7"/>
    <p:sldId id="259" r:id="rId8"/>
    <p:sldId id="258" r:id="rId9"/>
    <p:sldId id="263" r:id="rId10"/>
    <p:sldId id="260" r:id="rId11"/>
    <p:sldId id="261" r:id="rId12"/>
    <p:sldId id="262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D6378-2C6D-4191-AE3A-AA33FC3D3F2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A80CAF-CAF1-4BF5-8533-7E9457E85A65}">
      <dgm:prSet/>
      <dgm:spPr/>
      <dgm:t>
        <a:bodyPr/>
        <a:lstStyle/>
        <a:p>
          <a:r>
            <a:rPr lang="en-US" dirty="0"/>
            <a:t>Graph algorithms which revealed potential fraud in our cross-chain dataset:</a:t>
          </a:r>
        </a:p>
      </dgm:t>
    </dgm:pt>
    <dgm:pt modelId="{7B25A149-7F43-4C78-BEE5-F875A74237F7}" type="parTrans" cxnId="{E4ACF228-7A15-4080-BB7E-30669369C126}">
      <dgm:prSet/>
      <dgm:spPr/>
      <dgm:t>
        <a:bodyPr/>
        <a:lstStyle/>
        <a:p>
          <a:endParaRPr lang="en-US"/>
        </a:p>
      </dgm:t>
    </dgm:pt>
    <dgm:pt modelId="{9D5830CB-53BA-4244-8A7E-4AB25568B801}" type="sibTrans" cxnId="{E4ACF228-7A15-4080-BB7E-30669369C126}">
      <dgm:prSet/>
      <dgm:spPr/>
      <dgm:t>
        <a:bodyPr/>
        <a:lstStyle/>
        <a:p>
          <a:endParaRPr lang="en-US"/>
        </a:p>
      </dgm:t>
    </dgm:pt>
    <dgm:pt modelId="{E1489CFB-9926-4371-9E4F-559386BA294B}">
      <dgm:prSet/>
      <dgm:spPr/>
      <dgm:t>
        <a:bodyPr/>
        <a:lstStyle/>
        <a:p>
          <a:r>
            <a:rPr lang="en-US"/>
            <a:t>PageRank</a:t>
          </a:r>
        </a:p>
      </dgm:t>
    </dgm:pt>
    <dgm:pt modelId="{42F814BB-2565-4B2E-8211-EAE570A32C74}" type="parTrans" cxnId="{657106DE-A4A5-468D-87FC-661D0E3B1969}">
      <dgm:prSet/>
      <dgm:spPr/>
      <dgm:t>
        <a:bodyPr/>
        <a:lstStyle/>
        <a:p>
          <a:endParaRPr lang="en-US"/>
        </a:p>
      </dgm:t>
    </dgm:pt>
    <dgm:pt modelId="{43F07F5E-641B-4B84-8FCD-7E6C923F8690}" type="sibTrans" cxnId="{657106DE-A4A5-468D-87FC-661D0E3B1969}">
      <dgm:prSet/>
      <dgm:spPr/>
      <dgm:t>
        <a:bodyPr/>
        <a:lstStyle/>
        <a:p>
          <a:endParaRPr lang="en-US"/>
        </a:p>
      </dgm:t>
    </dgm:pt>
    <dgm:pt modelId="{D36EE0B6-C9C9-4B93-90FE-D5C58D7CC96E}">
      <dgm:prSet/>
      <dgm:spPr/>
      <dgm:t>
        <a:bodyPr/>
        <a:lstStyle/>
        <a:p>
          <a:r>
            <a:rPr lang="en-US"/>
            <a:t>BFS</a:t>
          </a:r>
        </a:p>
      </dgm:t>
    </dgm:pt>
    <dgm:pt modelId="{97A31A3A-7AA3-4D6D-9E6C-6680D4ABD206}" type="parTrans" cxnId="{A2D92148-4646-441D-A784-0651839E4734}">
      <dgm:prSet/>
      <dgm:spPr/>
      <dgm:t>
        <a:bodyPr/>
        <a:lstStyle/>
        <a:p>
          <a:endParaRPr lang="en-US"/>
        </a:p>
      </dgm:t>
    </dgm:pt>
    <dgm:pt modelId="{5A2FE96F-CAB9-4C22-95F6-2F568CE7BB42}" type="sibTrans" cxnId="{A2D92148-4646-441D-A784-0651839E4734}">
      <dgm:prSet/>
      <dgm:spPr/>
      <dgm:t>
        <a:bodyPr/>
        <a:lstStyle/>
        <a:p>
          <a:endParaRPr lang="en-US"/>
        </a:p>
      </dgm:t>
    </dgm:pt>
    <dgm:pt modelId="{46B49E6E-81CC-4393-A6B6-353D916CFBD1}" type="pres">
      <dgm:prSet presAssocID="{811D6378-2C6D-4191-AE3A-AA33FC3D3F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4E0327-3F8B-40DE-BA16-7BC07CDBA7CA}" type="pres">
      <dgm:prSet presAssocID="{3EA80CAF-CAF1-4BF5-8533-7E9457E85A65}" presName="hierRoot1" presStyleCnt="0"/>
      <dgm:spPr/>
    </dgm:pt>
    <dgm:pt modelId="{C4F8FAC6-AA95-4CEC-A3AC-CE1865A52F47}" type="pres">
      <dgm:prSet presAssocID="{3EA80CAF-CAF1-4BF5-8533-7E9457E85A65}" presName="composite" presStyleCnt="0"/>
      <dgm:spPr/>
    </dgm:pt>
    <dgm:pt modelId="{FEB371A3-94E1-40F5-BAA1-85D0D518D263}" type="pres">
      <dgm:prSet presAssocID="{3EA80CAF-CAF1-4BF5-8533-7E9457E85A65}" presName="background" presStyleLbl="node0" presStyleIdx="0" presStyleCnt="1"/>
      <dgm:spPr/>
    </dgm:pt>
    <dgm:pt modelId="{F349E781-B841-469C-9DD7-A430AD3CCDED}" type="pres">
      <dgm:prSet presAssocID="{3EA80CAF-CAF1-4BF5-8533-7E9457E85A65}" presName="text" presStyleLbl="fgAcc0" presStyleIdx="0" presStyleCnt="1">
        <dgm:presLayoutVars>
          <dgm:chPref val="3"/>
        </dgm:presLayoutVars>
      </dgm:prSet>
      <dgm:spPr/>
    </dgm:pt>
    <dgm:pt modelId="{4A92A84D-02CF-478B-83DB-4C651B0DA0A4}" type="pres">
      <dgm:prSet presAssocID="{3EA80CAF-CAF1-4BF5-8533-7E9457E85A65}" presName="hierChild2" presStyleCnt="0"/>
      <dgm:spPr/>
    </dgm:pt>
    <dgm:pt modelId="{639AC02B-965C-42CA-B91B-724177E49984}" type="pres">
      <dgm:prSet presAssocID="{42F814BB-2565-4B2E-8211-EAE570A32C74}" presName="Name10" presStyleLbl="parChTrans1D2" presStyleIdx="0" presStyleCnt="2"/>
      <dgm:spPr/>
    </dgm:pt>
    <dgm:pt modelId="{BA001C11-F39A-4101-8133-BB6226F48E11}" type="pres">
      <dgm:prSet presAssocID="{E1489CFB-9926-4371-9E4F-559386BA294B}" presName="hierRoot2" presStyleCnt="0"/>
      <dgm:spPr/>
    </dgm:pt>
    <dgm:pt modelId="{CA343ADC-ED5D-44BB-A4B9-971F61D0CEB3}" type="pres">
      <dgm:prSet presAssocID="{E1489CFB-9926-4371-9E4F-559386BA294B}" presName="composite2" presStyleCnt="0"/>
      <dgm:spPr/>
    </dgm:pt>
    <dgm:pt modelId="{38F18C58-6A02-46F1-8F40-B28BF2068CC1}" type="pres">
      <dgm:prSet presAssocID="{E1489CFB-9926-4371-9E4F-559386BA294B}" presName="background2" presStyleLbl="node2" presStyleIdx="0" presStyleCnt="2"/>
      <dgm:spPr/>
    </dgm:pt>
    <dgm:pt modelId="{530C38CB-0223-4471-BCAA-AC8356A30F7D}" type="pres">
      <dgm:prSet presAssocID="{E1489CFB-9926-4371-9E4F-559386BA294B}" presName="text2" presStyleLbl="fgAcc2" presStyleIdx="0" presStyleCnt="2">
        <dgm:presLayoutVars>
          <dgm:chPref val="3"/>
        </dgm:presLayoutVars>
      </dgm:prSet>
      <dgm:spPr/>
    </dgm:pt>
    <dgm:pt modelId="{34120EC7-CED5-443E-B8FE-3D9434804E4A}" type="pres">
      <dgm:prSet presAssocID="{E1489CFB-9926-4371-9E4F-559386BA294B}" presName="hierChild3" presStyleCnt="0"/>
      <dgm:spPr/>
    </dgm:pt>
    <dgm:pt modelId="{70AE91B8-B3F2-41D7-80AC-EE73D8DC6D85}" type="pres">
      <dgm:prSet presAssocID="{97A31A3A-7AA3-4D6D-9E6C-6680D4ABD206}" presName="Name10" presStyleLbl="parChTrans1D2" presStyleIdx="1" presStyleCnt="2"/>
      <dgm:spPr/>
    </dgm:pt>
    <dgm:pt modelId="{52643DDA-FC0F-412C-B37F-1C4FFB8151B6}" type="pres">
      <dgm:prSet presAssocID="{D36EE0B6-C9C9-4B93-90FE-D5C58D7CC96E}" presName="hierRoot2" presStyleCnt="0"/>
      <dgm:spPr/>
    </dgm:pt>
    <dgm:pt modelId="{37FFEE26-C8BD-41C1-B900-49E7E2B3B17F}" type="pres">
      <dgm:prSet presAssocID="{D36EE0B6-C9C9-4B93-90FE-D5C58D7CC96E}" presName="composite2" presStyleCnt="0"/>
      <dgm:spPr/>
    </dgm:pt>
    <dgm:pt modelId="{8D8A5DFA-145C-49B1-9569-7DC90F2AE273}" type="pres">
      <dgm:prSet presAssocID="{D36EE0B6-C9C9-4B93-90FE-D5C58D7CC96E}" presName="background2" presStyleLbl="node2" presStyleIdx="1" presStyleCnt="2"/>
      <dgm:spPr/>
    </dgm:pt>
    <dgm:pt modelId="{EAE35C76-29CE-46B0-AD33-62E7AE4BDE82}" type="pres">
      <dgm:prSet presAssocID="{D36EE0B6-C9C9-4B93-90FE-D5C58D7CC96E}" presName="text2" presStyleLbl="fgAcc2" presStyleIdx="1" presStyleCnt="2">
        <dgm:presLayoutVars>
          <dgm:chPref val="3"/>
        </dgm:presLayoutVars>
      </dgm:prSet>
      <dgm:spPr/>
    </dgm:pt>
    <dgm:pt modelId="{A3A7F55B-2DEA-4505-BE02-B79845ABEFC9}" type="pres">
      <dgm:prSet presAssocID="{D36EE0B6-C9C9-4B93-90FE-D5C58D7CC96E}" presName="hierChild3" presStyleCnt="0"/>
      <dgm:spPr/>
    </dgm:pt>
  </dgm:ptLst>
  <dgm:cxnLst>
    <dgm:cxn modelId="{3921EB1E-F801-4AC8-AD56-3576A20FAF4B}" type="presOf" srcId="{811D6378-2C6D-4191-AE3A-AA33FC3D3F27}" destId="{46B49E6E-81CC-4393-A6B6-353D916CFBD1}" srcOrd="0" destOrd="0" presId="urn:microsoft.com/office/officeart/2005/8/layout/hierarchy1"/>
    <dgm:cxn modelId="{E4ACF228-7A15-4080-BB7E-30669369C126}" srcId="{811D6378-2C6D-4191-AE3A-AA33FC3D3F27}" destId="{3EA80CAF-CAF1-4BF5-8533-7E9457E85A65}" srcOrd="0" destOrd="0" parTransId="{7B25A149-7F43-4C78-BEE5-F875A74237F7}" sibTransId="{9D5830CB-53BA-4244-8A7E-4AB25568B801}"/>
    <dgm:cxn modelId="{90192168-062E-4F57-ABE8-35E3AF050B98}" type="presOf" srcId="{3EA80CAF-CAF1-4BF5-8533-7E9457E85A65}" destId="{F349E781-B841-469C-9DD7-A430AD3CCDED}" srcOrd="0" destOrd="0" presId="urn:microsoft.com/office/officeart/2005/8/layout/hierarchy1"/>
    <dgm:cxn modelId="{A2D92148-4646-441D-A784-0651839E4734}" srcId="{3EA80CAF-CAF1-4BF5-8533-7E9457E85A65}" destId="{D36EE0B6-C9C9-4B93-90FE-D5C58D7CC96E}" srcOrd="1" destOrd="0" parTransId="{97A31A3A-7AA3-4D6D-9E6C-6680D4ABD206}" sibTransId="{5A2FE96F-CAB9-4C22-95F6-2F568CE7BB42}"/>
    <dgm:cxn modelId="{A4383068-D3CA-4661-A237-5463E50F6CE4}" type="presOf" srcId="{42F814BB-2565-4B2E-8211-EAE570A32C74}" destId="{639AC02B-965C-42CA-B91B-724177E49984}" srcOrd="0" destOrd="0" presId="urn:microsoft.com/office/officeart/2005/8/layout/hierarchy1"/>
    <dgm:cxn modelId="{DED7C855-FD2C-470A-A57C-A596CFFB9844}" type="presOf" srcId="{D36EE0B6-C9C9-4B93-90FE-D5C58D7CC96E}" destId="{EAE35C76-29CE-46B0-AD33-62E7AE4BDE82}" srcOrd="0" destOrd="0" presId="urn:microsoft.com/office/officeart/2005/8/layout/hierarchy1"/>
    <dgm:cxn modelId="{55DDA157-B108-4AE2-895D-ACCDC7409D51}" type="presOf" srcId="{97A31A3A-7AA3-4D6D-9E6C-6680D4ABD206}" destId="{70AE91B8-B3F2-41D7-80AC-EE73D8DC6D85}" srcOrd="0" destOrd="0" presId="urn:microsoft.com/office/officeart/2005/8/layout/hierarchy1"/>
    <dgm:cxn modelId="{641229BA-F6A8-4B66-9A2E-30C77D1EECA9}" type="presOf" srcId="{E1489CFB-9926-4371-9E4F-559386BA294B}" destId="{530C38CB-0223-4471-BCAA-AC8356A30F7D}" srcOrd="0" destOrd="0" presId="urn:microsoft.com/office/officeart/2005/8/layout/hierarchy1"/>
    <dgm:cxn modelId="{657106DE-A4A5-468D-87FC-661D0E3B1969}" srcId="{3EA80CAF-CAF1-4BF5-8533-7E9457E85A65}" destId="{E1489CFB-9926-4371-9E4F-559386BA294B}" srcOrd="0" destOrd="0" parTransId="{42F814BB-2565-4B2E-8211-EAE570A32C74}" sibTransId="{43F07F5E-641B-4B84-8FCD-7E6C923F8690}"/>
    <dgm:cxn modelId="{8ECB02AA-C821-4191-B90A-9B152AE47816}" type="presParOf" srcId="{46B49E6E-81CC-4393-A6B6-353D916CFBD1}" destId="{194E0327-3F8B-40DE-BA16-7BC07CDBA7CA}" srcOrd="0" destOrd="0" presId="urn:microsoft.com/office/officeart/2005/8/layout/hierarchy1"/>
    <dgm:cxn modelId="{D3DCA1BE-809C-47B3-BAD9-79D53233D7E0}" type="presParOf" srcId="{194E0327-3F8B-40DE-BA16-7BC07CDBA7CA}" destId="{C4F8FAC6-AA95-4CEC-A3AC-CE1865A52F47}" srcOrd="0" destOrd="0" presId="urn:microsoft.com/office/officeart/2005/8/layout/hierarchy1"/>
    <dgm:cxn modelId="{2DD3A102-D0D9-49C0-AC4B-C3B0FE416DCE}" type="presParOf" srcId="{C4F8FAC6-AA95-4CEC-A3AC-CE1865A52F47}" destId="{FEB371A3-94E1-40F5-BAA1-85D0D518D263}" srcOrd="0" destOrd="0" presId="urn:microsoft.com/office/officeart/2005/8/layout/hierarchy1"/>
    <dgm:cxn modelId="{F4F54D0D-BC19-4677-B22A-9656BACA31BD}" type="presParOf" srcId="{C4F8FAC6-AA95-4CEC-A3AC-CE1865A52F47}" destId="{F349E781-B841-469C-9DD7-A430AD3CCDED}" srcOrd="1" destOrd="0" presId="urn:microsoft.com/office/officeart/2005/8/layout/hierarchy1"/>
    <dgm:cxn modelId="{9F445CD0-0717-4FEA-AFBC-E4E5CF010E84}" type="presParOf" srcId="{194E0327-3F8B-40DE-BA16-7BC07CDBA7CA}" destId="{4A92A84D-02CF-478B-83DB-4C651B0DA0A4}" srcOrd="1" destOrd="0" presId="urn:microsoft.com/office/officeart/2005/8/layout/hierarchy1"/>
    <dgm:cxn modelId="{D22B5EF2-346D-4E8C-941C-7D93EC953DBC}" type="presParOf" srcId="{4A92A84D-02CF-478B-83DB-4C651B0DA0A4}" destId="{639AC02B-965C-42CA-B91B-724177E49984}" srcOrd="0" destOrd="0" presId="urn:microsoft.com/office/officeart/2005/8/layout/hierarchy1"/>
    <dgm:cxn modelId="{B5647E62-FE3D-40E3-A11D-30010E5028CD}" type="presParOf" srcId="{4A92A84D-02CF-478B-83DB-4C651B0DA0A4}" destId="{BA001C11-F39A-4101-8133-BB6226F48E11}" srcOrd="1" destOrd="0" presId="urn:microsoft.com/office/officeart/2005/8/layout/hierarchy1"/>
    <dgm:cxn modelId="{AEC1FB2C-E601-4015-A7BE-9DBC5AAA049F}" type="presParOf" srcId="{BA001C11-F39A-4101-8133-BB6226F48E11}" destId="{CA343ADC-ED5D-44BB-A4B9-971F61D0CEB3}" srcOrd="0" destOrd="0" presId="urn:microsoft.com/office/officeart/2005/8/layout/hierarchy1"/>
    <dgm:cxn modelId="{C648C0C5-46DA-4607-B098-A8EA3EDD7768}" type="presParOf" srcId="{CA343ADC-ED5D-44BB-A4B9-971F61D0CEB3}" destId="{38F18C58-6A02-46F1-8F40-B28BF2068CC1}" srcOrd="0" destOrd="0" presId="urn:microsoft.com/office/officeart/2005/8/layout/hierarchy1"/>
    <dgm:cxn modelId="{8BF3E7DD-5CBA-4882-A125-8FA98DE1B0F2}" type="presParOf" srcId="{CA343ADC-ED5D-44BB-A4B9-971F61D0CEB3}" destId="{530C38CB-0223-4471-BCAA-AC8356A30F7D}" srcOrd="1" destOrd="0" presId="urn:microsoft.com/office/officeart/2005/8/layout/hierarchy1"/>
    <dgm:cxn modelId="{FEB4E8B4-5E44-4573-8008-9C6F0151921D}" type="presParOf" srcId="{BA001C11-F39A-4101-8133-BB6226F48E11}" destId="{34120EC7-CED5-443E-B8FE-3D9434804E4A}" srcOrd="1" destOrd="0" presId="urn:microsoft.com/office/officeart/2005/8/layout/hierarchy1"/>
    <dgm:cxn modelId="{7DD19FCF-A4E5-42BE-8F32-E92B6F001A1C}" type="presParOf" srcId="{4A92A84D-02CF-478B-83DB-4C651B0DA0A4}" destId="{70AE91B8-B3F2-41D7-80AC-EE73D8DC6D85}" srcOrd="2" destOrd="0" presId="urn:microsoft.com/office/officeart/2005/8/layout/hierarchy1"/>
    <dgm:cxn modelId="{C013B275-8E08-4D23-9A7D-B7CF3542955E}" type="presParOf" srcId="{4A92A84D-02CF-478B-83DB-4C651B0DA0A4}" destId="{52643DDA-FC0F-412C-B37F-1C4FFB8151B6}" srcOrd="3" destOrd="0" presId="urn:microsoft.com/office/officeart/2005/8/layout/hierarchy1"/>
    <dgm:cxn modelId="{A57861B6-4210-4BF2-817B-26E8B97FE771}" type="presParOf" srcId="{52643DDA-FC0F-412C-B37F-1C4FFB8151B6}" destId="{37FFEE26-C8BD-41C1-B900-49E7E2B3B17F}" srcOrd="0" destOrd="0" presId="urn:microsoft.com/office/officeart/2005/8/layout/hierarchy1"/>
    <dgm:cxn modelId="{6B52AF4F-63D8-4B4B-B194-12B62C324CDC}" type="presParOf" srcId="{37FFEE26-C8BD-41C1-B900-49E7E2B3B17F}" destId="{8D8A5DFA-145C-49B1-9569-7DC90F2AE273}" srcOrd="0" destOrd="0" presId="urn:microsoft.com/office/officeart/2005/8/layout/hierarchy1"/>
    <dgm:cxn modelId="{BA2E3E7E-8007-4ECE-A832-9ADBE1D966F1}" type="presParOf" srcId="{37FFEE26-C8BD-41C1-B900-49E7E2B3B17F}" destId="{EAE35C76-29CE-46B0-AD33-62E7AE4BDE82}" srcOrd="1" destOrd="0" presId="urn:microsoft.com/office/officeart/2005/8/layout/hierarchy1"/>
    <dgm:cxn modelId="{FF93B572-4F87-4C81-94E4-04B6E873037C}" type="presParOf" srcId="{52643DDA-FC0F-412C-B37F-1C4FFB8151B6}" destId="{A3A7F55B-2DEA-4505-BE02-B79845ABEF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2779E-F49C-4D38-8D46-20CE1DD7118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2E834E-CDA3-4655-BD89-1DEB863F86A3}">
      <dgm:prSet/>
      <dgm:spPr/>
      <dgm:t>
        <a:bodyPr/>
        <a:lstStyle/>
        <a:p>
          <a:r>
            <a:rPr lang="en-US" b="1" dirty="0"/>
            <a:t>One transaction vertex stands out with a significantly higher PageRank value compared to the others</a:t>
          </a:r>
          <a:r>
            <a:rPr lang="en-US" dirty="0"/>
            <a:t>—the top-ranked node has a PageRank that is more than twice as high as the second-ranked node (0.00028... vs. 0.000117...)</a:t>
          </a:r>
        </a:p>
      </dgm:t>
    </dgm:pt>
    <dgm:pt modelId="{1336B01A-CC63-4F43-8A4B-E2F3F64E04EE}" type="parTrans" cxnId="{75D008F2-2C86-44C6-BCA2-AB8AC7C2B30E}">
      <dgm:prSet/>
      <dgm:spPr/>
      <dgm:t>
        <a:bodyPr/>
        <a:lstStyle/>
        <a:p>
          <a:endParaRPr lang="en-US"/>
        </a:p>
      </dgm:t>
    </dgm:pt>
    <dgm:pt modelId="{F6AC7F53-5E57-47BA-B313-D69CD01FF468}" type="sibTrans" cxnId="{75D008F2-2C86-44C6-BCA2-AB8AC7C2B30E}">
      <dgm:prSet/>
      <dgm:spPr/>
      <dgm:t>
        <a:bodyPr/>
        <a:lstStyle/>
        <a:p>
          <a:endParaRPr lang="en-US"/>
        </a:p>
      </dgm:t>
    </dgm:pt>
    <dgm:pt modelId="{FC3DA481-4E11-406A-AC1E-4A33EECAF7A6}">
      <dgm:prSet/>
      <dgm:spPr/>
      <dgm:t>
        <a:bodyPr/>
        <a:lstStyle/>
        <a:p>
          <a:r>
            <a:rPr lang="en-US"/>
            <a:t>This transaction is a first-degree transaction (</a:t>
          </a:r>
          <a:r>
            <a:rPr lang="en-US" b="1"/>
            <a:t>no input addresses</a:t>
          </a:r>
          <a:r>
            <a:rPr lang="en-US"/>
            <a:t>) – 85 inputs and 564 outputs </a:t>
          </a:r>
        </a:p>
      </dgm:t>
    </dgm:pt>
    <dgm:pt modelId="{24591D6B-1347-4823-AE49-2DF9E57B0373}" type="parTrans" cxnId="{AD793358-0FA5-4EF2-96E4-6DF9C1734079}">
      <dgm:prSet/>
      <dgm:spPr/>
      <dgm:t>
        <a:bodyPr/>
        <a:lstStyle/>
        <a:p>
          <a:endParaRPr lang="en-US"/>
        </a:p>
      </dgm:t>
    </dgm:pt>
    <dgm:pt modelId="{F5B21E53-328A-4F09-9A6F-BB112A080F19}" type="sibTrans" cxnId="{AD793358-0FA5-4EF2-96E4-6DF9C1734079}">
      <dgm:prSet/>
      <dgm:spPr/>
      <dgm:t>
        <a:bodyPr/>
        <a:lstStyle/>
        <a:p>
          <a:endParaRPr lang="en-US"/>
        </a:p>
      </dgm:t>
    </dgm:pt>
    <dgm:pt modelId="{0F80836C-BB48-46B3-AF77-A07BF14BB55C}">
      <dgm:prSet/>
      <dgm:spPr/>
      <dgm:t>
        <a:bodyPr/>
        <a:lstStyle/>
        <a:p>
          <a:r>
            <a:rPr lang="en-US"/>
            <a:t>BFS analysis reveals that there is only one child transaction is derived from this transaction (other outputs are UTXOs)</a:t>
          </a:r>
        </a:p>
      </dgm:t>
    </dgm:pt>
    <dgm:pt modelId="{D20F2086-C830-43CD-9EC7-5ABBBFBB601A}" type="parTrans" cxnId="{912D2C8A-43D4-425B-BEF5-B06F70BDF895}">
      <dgm:prSet/>
      <dgm:spPr/>
      <dgm:t>
        <a:bodyPr/>
        <a:lstStyle/>
        <a:p>
          <a:endParaRPr lang="en-US"/>
        </a:p>
      </dgm:t>
    </dgm:pt>
    <dgm:pt modelId="{BFD2FFC6-4A7E-4C54-8C18-8D3C13C2B222}" type="sibTrans" cxnId="{912D2C8A-43D4-425B-BEF5-B06F70BDF895}">
      <dgm:prSet/>
      <dgm:spPr/>
      <dgm:t>
        <a:bodyPr/>
        <a:lstStyle/>
        <a:p>
          <a:endParaRPr lang="en-US"/>
        </a:p>
      </dgm:t>
    </dgm:pt>
    <dgm:pt modelId="{D220495A-3E8A-49D3-AE6D-9D836C41A3ED}">
      <dgm:prSet/>
      <dgm:spPr/>
      <dgm:t>
        <a:bodyPr/>
        <a:lstStyle/>
        <a:p>
          <a:r>
            <a:rPr lang="en-US" b="1" dirty="0"/>
            <a:t>Modified PageRank needed </a:t>
          </a:r>
          <a:r>
            <a:rPr lang="en-US" dirty="0"/>
            <a:t>to consider transaction values </a:t>
          </a:r>
        </a:p>
      </dgm:t>
    </dgm:pt>
    <dgm:pt modelId="{324633A3-7E58-4E42-848D-1F0FC8BE7E3F}" type="parTrans" cxnId="{086D5909-3D5C-4F31-B756-74CE3870C2A5}">
      <dgm:prSet/>
      <dgm:spPr/>
      <dgm:t>
        <a:bodyPr/>
        <a:lstStyle/>
        <a:p>
          <a:endParaRPr lang="en-US"/>
        </a:p>
      </dgm:t>
    </dgm:pt>
    <dgm:pt modelId="{3CE43344-ABFF-46EC-8F33-14A77936559C}" type="sibTrans" cxnId="{086D5909-3D5C-4F31-B756-74CE3870C2A5}">
      <dgm:prSet/>
      <dgm:spPr/>
      <dgm:t>
        <a:bodyPr/>
        <a:lstStyle/>
        <a:p>
          <a:endParaRPr lang="en-US"/>
        </a:p>
      </dgm:t>
    </dgm:pt>
    <dgm:pt modelId="{4857BE1A-1D24-EB46-AE08-B2E61815FF07}">
      <dgm:prSet/>
      <dgm:spPr/>
      <dgm:t>
        <a:bodyPr/>
        <a:lstStyle/>
        <a:p>
          <a:r>
            <a:rPr lang="en-US" dirty="0"/>
            <a:t>We</a:t>
          </a:r>
          <a:r>
            <a:rPr lang="zh-CN" altLang="en-US" dirty="0"/>
            <a:t> </a:t>
          </a:r>
          <a:r>
            <a:rPr lang="en-US" altLang="zh-CN" dirty="0"/>
            <a:t>implemented</a:t>
          </a:r>
          <a:r>
            <a:rPr lang="zh-CN" altLang="en-US" dirty="0"/>
            <a:t> </a:t>
          </a:r>
          <a:r>
            <a:rPr lang="en-US" altLang="zh-CN" dirty="0"/>
            <a:t>the</a:t>
          </a:r>
          <a:r>
            <a:rPr lang="zh-CN" altLang="en-US" dirty="0"/>
            <a:t> </a:t>
          </a:r>
          <a:r>
            <a:rPr lang="en-US" altLang="zh-CN" dirty="0"/>
            <a:t>Arachne</a:t>
          </a:r>
          <a:r>
            <a:rPr lang="zh-CN" altLang="en-US" dirty="0"/>
            <a:t> </a:t>
          </a:r>
          <a:r>
            <a:rPr lang="en-US" altLang="zh-CN" dirty="0"/>
            <a:t>version</a:t>
          </a:r>
          <a:r>
            <a:rPr lang="zh-CN" altLang="en-US" dirty="0"/>
            <a:t> </a:t>
          </a:r>
          <a:r>
            <a:rPr lang="en-US" altLang="zh-CN" dirty="0"/>
            <a:t>of</a:t>
          </a:r>
          <a:r>
            <a:rPr lang="zh-CN" altLang="en-US" dirty="0"/>
            <a:t> </a:t>
          </a:r>
          <a:r>
            <a:rPr lang="en-US" altLang="zh-CN" dirty="0"/>
            <a:t>PageRank</a:t>
          </a:r>
          <a:r>
            <a:rPr lang="zh-CN" altLang="en-US" dirty="0"/>
            <a:t> </a:t>
          </a:r>
          <a:r>
            <a:rPr lang="en-US" altLang="zh-CN" dirty="0"/>
            <a:t>for</a:t>
          </a:r>
          <a:r>
            <a:rPr lang="zh-CN" altLang="en-US" dirty="0"/>
            <a:t> </a:t>
          </a:r>
          <a:r>
            <a:rPr lang="en-US" altLang="zh-CN" dirty="0"/>
            <a:t>future</a:t>
          </a:r>
          <a:r>
            <a:rPr lang="zh-CN" altLang="en-US" dirty="0"/>
            <a:t> </a:t>
          </a:r>
          <a:r>
            <a:rPr lang="en-US" altLang="zh-CN" dirty="0"/>
            <a:t>use</a:t>
          </a:r>
          <a:endParaRPr lang="en-US" dirty="0"/>
        </a:p>
      </dgm:t>
    </dgm:pt>
    <dgm:pt modelId="{D5133178-E084-D44A-8B35-CBBC12524B7E}" type="parTrans" cxnId="{A12FAE98-E6E4-274A-A541-B1D58EDB2950}">
      <dgm:prSet/>
      <dgm:spPr/>
      <dgm:t>
        <a:bodyPr/>
        <a:lstStyle/>
        <a:p>
          <a:endParaRPr lang="en-US"/>
        </a:p>
      </dgm:t>
    </dgm:pt>
    <dgm:pt modelId="{37BB57C0-3B11-3947-B4B0-6C5766A2CACA}" type="sibTrans" cxnId="{A12FAE98-E6E4-274A-A541-B1D58EDB2950}">
      <dgm:prSet/>
      <dgm:spPr/>
      <dgm:t>
        <a:bodyPr/>
        <a:lstStyle/>
        <a:p>
          <a:endParaRPr lang="en-US"/>
        </a:p>
      </dgm:t>
    </dgm:pt>
    <dgm:pt modelId="{82274CB8-0867-4BCD-8F06-26F02DB002A6}" type="pres">
      <dgm:prSet presAssocID="{8C72779E-F49C-4D38-8D46-20CE1DD71183}" presName="Name0" presStyleCnt="0">
        <dgm:presLayoutVars>
          <dgm:dir/>
          <dgm:animLvl val="lvl"/>
          <dgm:resizeHandles val="exact"/>
        </dgm:presLayoutVars>
      </dgm:prSet>
      <dgm:spPr/>
    </dgm:pt>
    <dgm:pt modelId="{835B10D5-DAA1-E144-AA92-F8E85EF4216A}" type="pres">
      <dgm:prSet presAssocID="{4857BE1A-1D24-EB46-AE08-B2E61815FF07}" presName="boxAndChildren" presStyleCnt="0"/>
      <dgm:spPr/>
    </dgm:pt>
    <dgm:pt modelId="{55662513-4473-2A43-8B9E-0A87AFEFF4C1}" type="pres">
      <dgm:prSet presAssocID="{4857BE1A-1D24-EB46-AE08-B2E61815FF07}" presName="parentTextBox" presStyleLbl="node1" presStyleIdx="0" presStyleCnt="5"/>
      <dgm:spPr/>
    </dgm:pt>
    <dgm:pt modelId="{DE601795-8415-3D47-B5C8-3F198D6C6323}" type="pres">
      <dgm:prSet presAssocID="{3CE43344-ABFF-46EC-8F33-14A77936559C}" presName="sp" presStyleCnt="0"/>
      <dgm:spPr/>
    </dgm:pt>
    <dgm:pt modelId="{E7BA791A-83CB-E644-A481-5945103EB9FF}" type="pres">
      <dgm:prSet presAssocID="{D220495A-3E8A-49D3-AE6D-9D836C41A3ED}" presName="arrowAndChildren" presStyleCnt="0"/>
      <dgm:spPr/>
    </dgm:pt>
    <dgm:pt modelId="{21D973A7-1841-6146-A169-4FE57E8658B9}" type="pres">
      <dgm:prSet presAssocID="{D220495A-3E8A-49D3-AE6D-9D836C41A3ED}" presName="parentTextArrow" presStyleLbl="node1" presStyleIdx="1" presStyleCnt="5"/>
      <dgm:spPr/>
    </dgm:pt>
    <dgm:pt modelId="{DC61B81C-EF75-4EB0-BA41-304C14A0D102}" type="pres">
      <dgm:prSet presAssocID="{BFD2FFC6-4A7E-4C54-8C18-8D3C13C2B222}" presName="sp" presStyleCnt="0"/>
      <dgm:spPr/>
    </dgm:pt>
    <dgm:pt modelId="{951E85C7-B68D-42BE-BD31-6C2B6599153E}" type="pres">
      <dgm:prSet presAssocID="{0F80836C-BB48-46B3-AF77-A07BF14BB55C}" presName="arrowAndChildren" presStyleCnt="0"/>
      <dgm:spPr/>
    </dgm:pt>
    <dgm:pt modelId="{542FEB42-BB9E-4159-B9CE-96E9D8F83A20}" type="pres">
      <dgm:prSet presAssocID="{0F80836C-BB48-46B3-AF77-A07BF14BB55C}" presName="parentTextArrow" presStyleLbl="node1" presStyleIdx="2" presStyleCnt="5"/>
      <dgm:spPr/>
    </dgm:pt>
    <dgm:pt modelId="{66FB49DB-24F1-4C37-8042-57EFD652AE9F}" type="pres">
      <dgm:prSet presAssocID="{F5B21E53-328A-4F09-9A6F-BB112A080F19}" presName="sp" presStyleCnt="0"/>
      <dgm:spPr/>
    </dgm:pt>
    <dgm:pt modelId="{1D3E8924-424A-47B0-AF59-952E19D9E97F}" type="pres">
      <dgm:prSet presAssocID="{FC3DA481-4E11-406A-AC1E-4A33EECAF7A6}" presName="arrowAndChildren" presStyleCnt="0"/>
      <dgm:spPr/>
    </dgm:pt>
    <dgm:pt modelId="{6D98C277-B304-466C-BBB4-D4ADBF5A57D9}" type="pres">
      <dgm:prSet presAssocID="{FC3DA481-4E11-406A-AC1E-4A33EECAF7A6}" presName="parentTextArrow" presStyleLbl="node1" presStyleIdx="3" presStyleCnt="5"/>
      <dgm:spPr/>
    </dgm:pt>
    <dgm:pt modelId="{45F57F2F-DD8B-44DE-BA81-241952306388}" type="pres">
      <dgm:prSet presAssocID="{F6AC7F53-5E57-47BA-B313-D69CD01FF468}" presName="sp" presStyleCnt="0"/>
      <dgm:spPr/>
    </dgm:pt>
    <dgm:pt modelId="{D8472E12-60F7-4451-94F9-2CB95C5D83DF}" type="pres">
      <dgm:prSet presAssocID="{ED2E834E-CDA3-4655-BD89-1DEB863F86A3}" presName="arrowAndChildren" presStyleCnt="0"/>
      <dgm:spPr/>
    </dgm:pt>
    <dgm:pt modelId="{5E67CAFD-8E52-47DC-8B98-864244655B7A}" type="pres">
      <dgm:prSet presAssocID="{ED2E834E-CDA3-4655-BD89-1DEB863F86A3}" presName="parentTextArrow" presStyleLbl="node1" presStyleIdx="4" presStyleCnt="5"/>
      <dgm:spPr/>
    </dgm:pt>
  </dgm:ptLst>
  <dgm:cxnLst>
    <dgm:cxn modelId="{086D5909-3D5C-4F31-B756-74CE3870C2A5}" srcId="{8C72779E-F49C-4D38-8D46-20CE1DD71183}" destId="{D220495A-3E8A-49D3-AE6D-9D836C41A3ED}" srcOrd="3" destOrd="0" parTransId="{324633A3-7E58-4E42-848D-1F0FC8BE7E3F}" sibTransId="{3CE43344-ABFF-46EC-8F33-14A77936559C}"/>
    <dgm:cxn modelId="{BE2B1810-51A3-45E6-9320-9E5AF5FE714A}" type="presOf" srcId="{8C72779E-F49C-4D38-8D46-20CE1DD71183}" destId="{82274CB8-0867-4BCD-8F06-26F02DB002A6}" srcOrd="0" destOrd="0" presId="urn:microsoft.com/office/officeart/2005/8/layout/process4"/>
    <dgm:cxn modelId="{18F7C844-B75C-C94D-A303-6D6E1DDE2BE8}" type="presOf" srcId="{D220495A-3E8A-49D3-AE6D-9D836C41A3ED}" destId="{21D973A7-1841-6146-A169-4FE57E8658B9}" srcOrd="0" destOrd="0" presId="urn:microsoft.com/office/officeart/2005/8/layout/process4"/>
    <dgm:cxn modelId="{AD793358-0FA5-4EF2-96E4-6DF9C1734079}" srcId="{8C72779E-F49C-4D38-8D46-20CE1DD71183}" destId="{FC3DA481-4E11-406A-AC1E-4A33EECAF7A6}" srcOrd="1" destOrd="0" parTransId="{24591D6B-1347-4823-AE49-2DF9E57B0373}" sibTransId="{F5B21E53-328A-4F09-9A6F-BB112A080F19}"/>
    <dgm:cxn modelId="{912D2C8A-43D4-425B-BEF5-B06F70BDF895}" srcId="{8C72779E-F49C-4D38-8D46-20CE1DD71183}" destId="{0F80836C-BB48-46B3-AF77-A07BF14BB55C}" srcOrd="2" destOrd="0" parTransId="{D20F2086-C830-43CD-9EC7-5ABBBFBB601A}" sibTransId="{BFD2FFC6-4A7E-4C54-8C18-8D3C13C2B222}"/>
    <dgm:cxn modelId="{A12FAE98-E6E4-274A-A541-B1D58EDB2950}" srcId="{8C72779E-F49C-4D38-8D46-20CE1DD71183}" destId="{4857BE1A-1D24-EB46-AE08-B2E61815FF07}" srcOrd="4" destOrd="0" parTransId="{D5133178-E084-D44A-8B35-CBBC12524B7E}" sibTransId="{37BB57C0-3B11-3947-B4B0-6C5766A2CACA}"/>
    <dgm:cxn modelId="{86D39E9A-EE20-6341-BE9B-0285754D49FB}" type="presOf" srcId="{4857BE1A-1D24-EB46-AE08-B2E61815FF07}" destId="{55662513-4473-2A43-8B9E-0A87AFEFF4C1}" srcOrd="0" destOrd="0" presId="urn:microsoft.com/office/officeart/2005/8/layout/process4"/>
    <dgm:cxn modelId="{AA84A2B4-02CC-4E0E-94C9-10829CF36112}" type="presOf" srcId="{FC3DA481-4E11-406A-AC1E-4A33EECAF7A6}" destId="{6D98C277-B304-466C-BBB4-D4ADBF5A57D9}" srcOrd="0" destOrd="0" presId="urn:microsoft.com/office/officeart/2005/8/layout/process4"/>
    <dgm:cxn modelId="{211B48B6-6178-46D6-AB26-1458F6738D3C}" type="presOf" srcId="{0F80836C-BB48-46B3-AF77-A07BF14BB55C}" destId="{542FEB42-BB9E-4159-B9CE-96E9D8F83A20}" srcOrd="0" destOrd="0" presId="urn:microsoft.com/office/officeart/2005/8/layout/process4"/>
    <dgm:cxn modelId="{75D008F2-2C86-44C6-BCA2-AB8AC7C2B30E}" srcId="{8C72779E-F49C-4D38-8D46-20CE1DD71183}" destId="{ED2E834E-CDA3-4655-BD89-1DEB863F86A3}" srcOrd="0" destOrd="0" parTransId="{1336B01A-CC63-4F43-8A4B-E2F3F64E04EE}" sibTransId="{F6AC7F53-5E57-47BA-B313-D69CD01FF468}"/>
    <dgm:cxn modelId="{80030CFF-3D05-4871-A937-28D9B427DAB5}" type="presOf" srcId="{ED2E834E-CDA3-4655-BD89-1DEB863F86A3}" destId="{5E67CAFD-8E52-47DC-8B98-864244655B7A}" srcOrd="0" destOrd="0" presId="urn:microsoft.com/office/officeart/2005/8/layout/process4"/>
    <dgm:cxn modelId="{DD92DB1B-851C-D44C-85C9-3821E7BAD632}" type="presParOf" srcId="{82274CB8-0867-4BCD-8F06-26F02DB002A6}" destId="{835B10D5-DAA1-E144-AA92-F8E85EF4216A}" srcOrd="0" destOrd="0" presId="urn:microsoft.com/office/officeart/2005/8/layout/process4"/>
    <dgm:cxn modelId="{916774CC-B3EA-7840-BDA1-6CAF02C31FAC}" type="presParOf" srcId="{835B10D5-DAA1-E144-AA92-F8E85EF4216A}" destId="{55662513-4473-2A43-8B9E-0A87AFEFF4C1}" srcOrd="0" destOrd="0" presId="urn:microsoft.com/office/officeart/2005/8/layout/process4"/>
    <dgm:cxn modelId="{C24FC1FB-921C-8F44-82C9-DFC98DE137A3}" type="presParOf" srcId="{82274CB8-0867-4BCD-8F06-26F02DB002A6}" destId="{DE601795-8415-3D47-B5C8-3F198D6C6323}" srcOrd="1" destOrd="0" presId="urn:microsoft.com/office/officeart/2005/8/layout/process4"/>
    <dgm:cxn modelId="{0F36C368-C739-0E4B-9B6F-45D7D47CE762}" type="presParOf" srcId="{82274CB8-0867-4BCD-8F06-26F02DB002A6}" destId="{E7BA791A-83CB-E644-A481-5945103EB9FF}" srcOrd="2" destOrd="0" presId="urn:microsoft.com/office/officeart/2005/8/layout/process4"/>
    <dgm:cxn modelId="{F747065E-FC35-4F4A-9285-95E39E436F46}" type="presParOf" srcId="{E7BA791A-83CB-E644-A481-5945103EB9FF}" destId="{21D973A7-1841-6146-A169-4FE57E8658B9}" srcOrd="0" destOrd="0" presId="urn:microsoft.com/office/officeart/2005/8/layout/process4"/>
    <dgm:cxn modelId="{303926DF-91C9-4C91-AAED-7BFA18F2D23D}" type="presParOf" srcId="{82274CB8-0867-4BCD-8F06-26F02DB002A6}" destId="{DC61B81C-EF75-4EB0-BA41-304C14A0D102}" srcOrd="3" destOrd="0" presId="urn:microsoft.com/office/officeart/2005/8/layout/process4"/>
    <dgm:cxn modelId="{732CB84A-06D0-40EB-8E4E-CE77B4AEBECF}" type="presParOf" srcId="{82274CB8-0867-4BCD-8F06-26F02DB002A6}" destId="{951E85C7-B68D-42BE-BD31-6C2B6599153E}" srcOrd="4" destOrd="0" presId="urn:microsoft.com/office/officeart/2005/8/layout/process4"/>
    <dgm:cxn modelId="{6CCF8858-0179-4484-81ED-73951CEE074B}" type="presParOf" srcId="{951E85C7-B68D-42BE-BD31-6C2B6599153E}" destId="{542FEB42-BB9E-4159-B9CE-96E9D8F83A20}" srcOrd="0" destOrd="0" presId="urn:microsoft.com/office/officeart/2005/8/layout/process4"/>
    <dgm:cxn modelId="{8F88F8C3-B033-4636-86CE-1C795C910055}" type="presParOf" srcId="{82274CB8-0867-4BCD-8F06-26F02DB002A6}" destId="{66FB49DB-24F1-4C37-8042-57EFD652AE9F}" srcOrd="5" destOrd="0" presId="urn:microsoft.com/office/officeart/2005/8/layout/process4"/>
    <dgm:cxn modelId="{106BF6DF-E23D-4D0E-B32B-A044344B8129}" type="presParOf" srcId="{82274CB8-0867-4BCD-8F06-26F02DB002A6}" destId="{1D3E8924-424A-47B0-AF59-952E19D9E97F}" srcOrd="6" destOrd="0" presId="urn:microsoft.com/office/officeart/2005/8/layout/process4"/>
    <dgm:cxn modelId="{131A97BF-FBB2-4D73-A83F-3A2013283D66}" type="presParOf" srcId="{1D3E8924-424A-47B0-AF59-952E19D9E97F}" destId="{6D98C277-B304-466C-BBB4-D4ADBF5A57D9}" srcOrd="0" destOrd="0" presId="urn:microsoft.com/office/officeart/2005/8/layout/process4"/>
    <dgm:cxn modelId="{D4C54278-B0F7-4B82-945A-3B8C2C5AB4AB}" type="presParOf" srcId="{82274CB8-0867-4BCD-8F06-26F02DB002A6}" destId="{45F57F2F-DD8B-44DE-BA81-241952306388}" srcOrd="7" destOrd="0" presId="urn:microsoft.com/office/officeart/2005/8/layout/process4"/>
    <dgm:cxn modelId="{CA1C0797-E135-4816-BEC6-0211848561F3}" type="presParOf" srcId="{82274CB8-0867-4BCD-8F06-26F02DB002A6}" destId="{D8472E12-60F7-4451-94F9-2CB95C5D83DF}" srcOrd="8" destOrd="0" presId="urn:microsoft.com/office/officeart/2005/8/layout/process4"/>
    <dgm:cxn modelId="{800FA60E-73E6-4CB1-A282-536549B7D3A6}" type="presParOf" srcId="{D8472E12-60F7-4451-94F9-2CB95C5D83DF}" destId="{5E67CAFD-8E52-47DC-8B98-864244655B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E91B8-B3F2-41D7-80AC-EE73D8DC6D85}">
      <dsp:nvSpPr>
        <dsp:cNvPr id="0" name=""/>
        <dsp:cNvSpPr/>
      </dsp:nvSpPr>
      <dsp:spPr>
        <a:xfrm>
          <a:off x="2361441" y="1537772"/>
          <a:ext cx="1298459" cy="617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114"/>
              </a:lnTo>
              <a:lnTo>
                <a:pt x="1298459" y="421114"/>
              </a:lnTo>
              <a:lnTo>
                <a:pt x="1298459" y="61794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AC02B-965C-42CA-B91B-724177E49984}">
      <dsp:nvSpPr>
        <dsp:cNvPr id="0" name=""/>
        <dsp:cNvSpPr/>
      </dsp:nvSpPr>
      <dsp:spPr>
        <a:xfrm>
          <a:off x="1062981" y="1537772"/>
          <a:ext cx="1298459" cy="617948"/>
        </a:xfrm>
        <a:custGeom>
          <a:avLst/>
          <a:gdLst/>
          <a:ahLst/>
          <a:cxnLst/>
          <a:rect l="0" t="0" r="0" b="0"/>
          <a:pathLst>
            <a:path>
              <a:moveTo>
                <a:pt x="1298459" y="0"/>
              </a:moveTo>
              <a:lnTo>
                <a:pt x="1298459" y="421114"/>
              </a:lnTo>
              <a:lnTo>
                <a:pt x="0" y="421114"/>
              </a:lnTo>
              <a:lnTo>
                <a:pt x="0" y="61794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371A3-94E1-40F5-BAA1-85D0D518D263}">
      <dsp:nvSpPr>
        <dsp:cNvPr id="0" name=""/>
        <dsp:cNvSpPr/>
      </dsp:nvSpPr>
      <dsp:spPr>
        <a:xfrm>
          <a:off x="1299065" y="188554"/>
          <a:ext cx="2124752" cy="1349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9E781-B841-469C-9DD7-A430AD3CCDED}">
      <dsp:nvSpPr>
        <dsp:cNvPr id="0" name=""/>
        <dsp:cNvSpPr/>
      </dsp:nvSpPr>
      <dsp:spPr>
        <a:xfrm>
          <a:off x="1535148" y="412834"/>
          <a:ext cx="2124752" cy="1349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Graph algorithms which revealed potential fraud in our cross-chain dataset:</a:t>
          </a:r>
        </a:p>
      </dsp:txBody>
      <dsp:txXfrm>
        <a:off x="1574665" y="452351"/>
        <a:ext cx="2045718" cy="1270183"/>
      </dsp:txXfrm>
    </dsp:sp>
    <dsp:sp modelId="{38F18C58-6A02-46F1-8F40-B28BF2068CC1}">
      <dsp:nvSpPr>
        <dsp:cNvPr id="0" name=""/>
        <dsp:cNvSpPr/>
      </dsp:nvSpPr>
      <dsp:spPr>
        <a:xfrm>
          <a:off x="605" y="2155721"/>
          <a:ext cx="2124752" cy="1349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C38CB-0223-4471-BCAA-AC8356A30F7D}">
      <dsp:nvSpPr>
        <dsp:cNvPr id="0" name=""/>
        <dsp:cNvSpPr/>
      </dsp:nvSpPr>
      <dsp:spPr>
        <a:xfrm>
          <a:off x="236688" y="2380000"/>
          <a:ext cx="2124752" cy="1349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PageRank</a:t>
          </a:r>
        </a:p>
      </dsp:txBody>
      <dsp:txXfrm>
        <a:off x="276205" y="2419517"/>
        <a:ext cx="2045718" cy="1270183"/>
      </dsp:txXfrm>
    </dsp:sp>
    <dsp:sp modelId="{8D8A5DFA-145C-49B1-9569-7DC90F2AE273}">
      <dsp:nvSpPr>
        <dsp:cNvPr id="0" name=""/>
        <dsp:cNvSpPr/>
      </dsp:nvSpPr>
      <dsp:spPr>
        <a:xfrm>
          <a:off x="2597524" y="2155721"/>
          <a:ext cx="2124752" cy="1349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35C76-29CE-46B0-AD33-62E7AE4BDE82}">
      <dsp:nvSpPr>
        <dsp:cNvPr id="0" name=""/>
        <dsp:cNvSpPr/>
      </dsp:nvSpPr>
      <dsp:spPr>
        <a:xfrm>
          <a:off x="2833608" y="2380000"/>
          <a:ext cx="2124752" cy="1349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BFS</a:t>
          </a:r>
        </a:p>
      </dsp:txBody>
      <dsp:txXfrm>
        <a:off x="2873125" y="2419517"/>
        <a:ext cx="2045718" cy="1270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2513-4473-2A43-8B9E-0A87AFEFF4C1}">
      <dsp:nvSpPr>
        <dsp:cNvPr id="0" name=""/>
        <dsp:cNvSpPr/>
      </dsp:nvSpPr>
      <dsp:spPr>
        <a:xfrm>
          <a:off x="0" y="3847245"/>
          <a:ext cx="10799064" cy="631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</a:t>
          </a:r>
          <a:r>
            <a:rPr lang="zh-CN" altLang="en-US" sz="1400" kern="1200" dirty="0"/>
            <a:t> </a:t>
          </a:r>
          <a:r>
            <a:rPr lang="en-US" altLang="zh-CN" sz="1400" kern="1200" dirty="0"/>
            <a:t>implemented</a:t>
          </a:r>
          <a:r>
            <a:rPr lang="zh-CN" altLang="en-US" sz="1400" kern="1200" dirty="0"/>
            <a:t> </a:t>
          </a:r>
          <a:r>
            <a:rPr lang="en-US" altLang="zh-CN" sz="1400" kern="1200" dirty="0"/>
            <a:t>the</a:t>
          </a:r>
          <a:r>
            <a:rPr lang="zh-CN" altLang="en-US" sz="1400" kern="1200" dirty="0"/>
            <a:t> </a:t>
          </a:r>
          <a:r>
            <a:rPr lang="en-US" altLang="zh-CN" sz="1400" kern="1200" dirty="0"/>
            <a:t>Arachne</a:t>
          </a:r>
          <a:r>
            <a:rPr lang="zh-CN" altLang="en-US" sz="1400" kern="1200" dirty="0"/>
            <a:t> </a:t>
          </a:r>
          <a:r>
            <a:rPr lang="en-US" altLang="zh-CN" sz="1400" kern="1200" dirty="0"/>
            <a:t>version</a:t>
          </a:r>
          <a:r>
            <a:rPr lang="zh-CN" altLang="en-US" sz="1400" kern="1200" dirty="0"/>
            <a:t> </a:t>
          </a:r>
          <a:r>
            <a:rPr lang="en-US" altLang="zh-CN" sz="1400" kern="1200" dirty="0"/>
            <a:t>of</a:t>
          </a:r>
          <a:r>
            <a:rPr lang="zh-CN" altLang="en-US" sz="1400" kern="1200" dirty="0"/>
            <a:t> </a:t>
          </a:r>
          <a:r>
            <a:rPr lang="en-US" altLang="zh-CN" sz="1400" kern="1200" dirty="0"/>
            <a:t>PageRank</a:t>
          </a:r>
          <a:r>
            <a:rPr lang="zh-CN" altLang="en-US" sz="1400" kern="1200" dirty="0"/>
            <a:t> </a:t>
          </a:r>
          <a:r>
            <a:rPr lang="en-US" altLang="zh-CN" sz="1400" kern="1200" dirty="0"/>
            <a:t>for</a:t>
          </a:r>
          <a:r>
            <a:rPr lang="zh-CN" altLang="en-US" sz="1400" kern="1200" dirty="0"/>
            <a:t> </a:t>
          </a:r>
          <a:r>
            <a:rPr lang="en-US" altLang="zh-CN" sz="1400" kern="1200" dirty="0"/>
            <a:t>future</a:t>
          </a:r>
          <a:r>
            <a:rPr lang="zh-CN" altLang="en-US" sz="1400" kern="1200" dirty="0"/>
            <a:t> </a:t>
          </a:r>
          <a:r>
            <a:rPr lang="en-US" altLang="zh-CN" sz="1400" kern="1200" dirty="0"/>
            <a:t>use</a:t>
          </a:r>
          <a:endParaRPr lang="en-US" sz="1400" kern="1200" dirty="0"/>
        </a:p>
      </dsp:txBody>
      <dsp:txXfrm>
        <a:off x="0" y="3847245"/>
        <a:ext cx="10799064" cy="631172"/>
      </dsp:txXfrm>
    </dsp:sp>
    <dsp:sp modelId="{21D973A7-1841-6146-A169-4FE57E8658B9}">
      <dsp:nvSpPr>
        <dsp:cNvPr id="0" name=""/>
        <dsp:cNvSpPr/>
      </dsp:nvSpPr>
      <dsp:spPr>
        <a:xfrm rot="10800000">
          <a:off x="0" y="2885969"/>
          <a:ext cx="10799064" cy="97074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Modified PageRank needed </a:t>
          </a:r>
          <a:r>
            <a:rPr lang="en-US" sz="1400" kern="1200" dirty="0"/>
            <a:t>to consider transaction values </a:t>
          </a:r>
        </a:p>
      </dsp:txBody>
      <dsp:txXfrm rot="10800000">
        <a:off x="0" y="2885969"/>
        <a:ext cx="10799064" cy="630760"/>
      </dsp:txXfrm>
    </dsp:sp>
    <dsp:sp modelId="{542FEB42-BB9E-4159-B9CE-96E9D8F83A20}">
      <dsp:nvSpPr>
        <dsp:cNvPr id="0" name=""/>
        <dsp:cNvSpPr/>
      </dsp:nvSpPr>
      <dsp:spPr>
        <a:xfrm rot="10800000">
          <a:off x="0" y="1924693"/>
          <a:ext cx="10799064" cy="97074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BFS analysis reveals that there is only one child transaction is derived from this transaction (other outputs are UTXOs)</a:t>
          </a:r>
        </a:p>
      </dsp:txBody>
      <dsp:txXfrm rot="10800000">
        <a:off x="0" y="1924693"/>
        <a:ext cx="10799064" cy="630760"/>
      </dsp:txXfrm>
    </dsp:sp>
    <dsp:sp modelId="{6D98C277-B304-466C-BBB4-D4ADBF5A57D9}">
      <dsp:nvSpPr>
        <dsp:cNvPr id="0" name=""/>
        <dsp:cNvSpPr/>
      </dsp:nvSpPr>
      <dsp:spPr>
        <a:xfrm rot="10800000">
          <a:off x="0" y="963417"/>
          <a:ext cx="10799064" cy="97074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This transaction is a first-degree transaction (</a:t>
          </a:r>
          <a:r>
            <a:rPr lang="en-US" sz="1400" b="1" kern="1200"/>
            <a:t>no input addresses</a:t>
          </a:r>
          <a:r>
            <a:rPr lang="en-US" sz="1400" kern="1200"/>
            <a:t>) – 85 inputs and 564 outputs </a:t>
          </a:r>
        </a:p>
      </dsp:txBody>
      <dsp:txXfrm rot="10800000">
        <a:off x="0" y="963417"/>
        <a:ext cx="10799064" cy="630760"/>
      </dsp:txXfrm>
    </dsp:sp>
    <dsp:sp modelId="{5E67CAFD-8E52-47DC-8B98-864244655B7A}">
      <dsp:nvSpPr>
        <dsp:cNvPr id="0" name=""/>
        <dsp:cNvSpPr/>
      </dsp:nvSpPr>
      <dsp:spPr>
        <a:xfrm rot="10800000">
          <a:off x="0" y="2141"/>
          <a:ext cx="10799064" cy="97074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One transaction vertex stands out with a significantly higher PageRank value compared to the others</a:t>
          </a:r>
          <a:r>
            <a:rPr lang="en-US" sz="1400" kern="1200" dirty="0"/>
            <a:t>—the top-ranked node has a PageRank that is more than twice as high as the second-ranked node (0.00028... vs. 0.000117...)</a:t>
          </a:r>
        </a:p>
      </dsp:txBody>
      <dsp:txXfrm rot="10800000">
        <a:off x="0" y="2141"/>
        <a:ext cx="10799064" cy="630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1T22:05:52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1 214 24575,'6'-1'0,"0"0"0,-1-1 0,1 0 0,0 0 0,-1-1 0,6-3 0,5-2 0,51-20 0,7-5 0,125-36 0,-123 45 0,-55 17 0,0 0 0,1 1 0,-1 1 0,1 1 0,31-1 0,516 5 0,-240 1 0,-296 1 0,57 10 0,20 1 0,188 22 0,-255-28 0,65 6 0,-64-9 0,0 2 0,62 17 0,-62-12 0,53 5 0,11 4 0,101 39 0,-111-30 0,-46-17 0,-37-9 0,0 0 0,0 1 0,-1 0 0,15 7 0,4 3 0,1-2 0,1-2 0,67 12 0,-17-5 0,143 45 0,-215-60 0,5 1 0,-1 1 0,0 1 0,18 7 0,-33-7 0,-11 1 0,-14 1 0,-32 3 0,-71 17 0,-206 76 0,307-96 0,-46 6 0,52-11 0,1 2 0,0-1 0,0 2 0,-29 11 0,91-11 0,4-13 0,0-1 0,-1-2 0,54-22 0,17-4 0,-88 30 0,0-2 0,0-1 0,-1-2 0,33-18 0,58-21 0,-118 49 0,0 1 0,-1 0 0,1 0 0,0-1 0,-1 1 0,1-1 0,-1 1 0,1-1 0,-1 0 0,0 1 0,0-1 0,0 0 0,0 0 0,0 0 0,0 0 0,0 0 0,-1 0 0,1 0 0,-1 0 0,1 0 0,-1 0 0,0 0 0,0-1 0,0 1 0,0 0 0,0 0 0,0 0 0,-1 0 0,1 0 0,-1 0 0,1 0 0,-1-1 0,0 2 0,0-1 0,-1-3 0,-5-9 0,-1 0 0,-1 0 0,-17-23 0,10 16 0,-83-145 0,99 165 3,-1 1 1,1 0-1,-1-1 0,1 1 0,0-1 0,-1 1 0,1-1 0,-1 1 1,1-1-1,0 1 0,-1-1 0,1 0 0,0 1 0,0-1 0,-1 1 1,1-1-1,0 0 0,0 1 0,0-1 0,0 0 0,0 1 1,0-1-1,0 1 0,0-1 0,0 0 0,0 1 0,0-1 0,0 0 1,0 1-1,1-1 0,-1 1 0,0-1 0,0 0 0,1 1 0,-1-1 1,0 1-1,1-2 0,1 2-74,-1 0 0,0 0 1,0 0-1,0 1 0,0-1 1,1 0-1,-1 0 0,0 1 0,0-1 1,0 0-1,0 1 0,0-1 1,0 1-1,0 0 0,0-1 1,0 1-1,0 0 0,0-1 0,0 1 1,0 1-1,10 9-6755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1T22:06:01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466 3773 24575,'3'4'0,"-1"0"0,0 1 0,1-3 0,2 3 0,-2-2 0,-1 0 0,3-1 0,-2 1 0,1 0 0,0 0 0,1 0 0,-1-2 0,-1 2 0,10 2 0,3 3 0,346 201 0,-271-165 0,-1-3 0,116 32 0,-130-50 0,22 9 0,3-3 0,0-6 0,158 15 0,-45-17 0,98 2 0,-45-23 0,264-3 0,-56-43 0,-310 14 0,67-7 0,12 6 0,-139 16 0,198-8 0,-276 24 0,0-2 0,55-11 0,-51 6 0,-1 4 0,34-3 0,954 4 0,-496 6 0,-178 0 0,379-6 0,-208-53 0,-320 28 0,895-140 0,-674 99 0,-55-4 0,-227 44 0,205-47 0,-4-24 0,-231 66 0,27-12 0,-3-6 0,171-95 0,-235 110 0,-2-4 0,-2-2 0,-2-1 0,81-84 0,-54 43 0,-4-3 0,-4-3 0,-3-4 0,-4-3 0,94-181 0,-109 180 0,-33 63 0,-4-1 0,1-1 0,17-55 0,-14 19 0,5-14 0,23-142 0,-45 193 0,-1 1 0,-3-2 0,-1 1 0,-1 0 0,-3-1 0,-1 1 0,0-1 0,-4 2 0,-1 0 0,-2 0 0,1 0 0,-4 2 0,0 1 0,-3 0 0,-28-42 0,-175-209 0,183 244 0,-2 0 0,0 2 0,-4 2 0,-65-43 0,-196-98 0,255 153 0,-1 2 0,-1 2 0,-1 1 0,-70-12 0,-90-4 0,0 9 0,-318 5 0,-45-2 0,-250 4 0,505 22 0,-3229-3 0,2513 46 0,295 16 0,495-49 0,-123 11 0,292-14 0,-1060 151 0,360 16 0,699-155 0,54-18 0,1 2 0,-1 0 0,2 1 0,-1 2 0,1 1 0,1 0 0,-1 1 0,1 2 0,2 0 0,-31 26 0,-168 142 0,61-55 0,139-108 0,0 1 0,2 1 0,0 0 0,2 2 0,1-1 0,-1 3 0,-11 26 0,3 0 0,3 3 0,-19 71 0,29-73 0,3 0 0,3 1 0,1 0 0,9 96 0,-3-25 0,-3-102 0,1 88 0,22 175 0,-9-186 0,41 211 0,44 31 0,-88-307 0,1 0 0,3 0 0,31 55 0,-26-51 0,-3 2 0,-1 1 0,17 73 0,-27-96 0,8 33 0,-2-5 0,27 63 0,1 1-1365,-30-86-5461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8:51:34.4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3509 333 24575,'-91'-1'0,"-95"-13"0,-24 1 0,2 0 0,-40-17 0,183 24 0,-112 7 0,-20-2 0,114-11 0,57 7 0,-49-4 0,-144-3 0,-57 0 0,-179 12 0,436 1 0,-1 1 0,-32 8 0,-34 3 0,45-11 0,0 3 0,1 2 0,0 1 0,0 2 0,-42 17 0,53-18 0,22-8 0,0 1 0,1 0 0,-1 0 0,1 0 0,-1 1 0,1 0 0,0 0 0,0 1 0,0 0 0,1 0 0,-1 0 0,1 1 0,0-1 0,0 1 0,-7 10 0,-17 28 0,10-17 0,2 0 0,-22 47 0,25-41 0,1 1 0,1 0 0,2 1 0,-8 43 0,9-22 0,3-22 0,-3 57 0,6-57 0,-1 1 0,-16 63 0,-4 20 0,3 13 0,9-65 0,-4 71 0,14-89 0,1-5 0,-12 70 0,8-77 0,-1 48 0,5-59 0,0 1 0,-2 0 0,0-1 0,-12 40 0,1-16 0,3 1 0,-9 83 0,18-112 0,-6 83 0,8 156 0,3-104 0,-5-16 0,5 150 0,22-81 0,-22-189 0,1-1 0,1 1 0,10 25 0,7 29 0,-19-57 0,14 64 0,49 143 0,-51-186 0,-8-14 0,2-1 0,1 0 0,0-1 0,2 0 0,0 0 0,22 25 0,-7-13 0,-14-16 0,1-1 0,1 0 0,18 14 0,-25-24 0,16 15 0,1-2 0,1-1 0,1-1 0,47 23 0,-34-22 0,1-2 0,1-1 0,0-3 0,1-1 0,0-2 0,1-2 0,71 3 0,-24-13 0,123 5 0,-129 10 0,-54-6 0,56 2 0,1416-9 0,-1475 0 0,55-11 0,16 0 0,100-1 0,60 0 0,-137 6 0,131-24 0,96-6 0,255 35 0,-312 4 0,-138-16 0,-8 1 0,555 12 0,-331 3 0,-197-15 0,-18 0 0,137 10 0,274-9 0,240-44 0,-424 27 0,-19-23 0,-191 22 0,551-119 0,-505 99 0,-134 28 0,0-4 0,-2-3 0,-1-4 0,81-45 0,-113 50 0,-1-1 0,66-55 0,79-86 0,-119 103 0,57-63 0,-62 59 0,71-88 0,-51 55 0,-41 52 0,-3-2 0,-1-2 0,-4-2 0,50-93 0,-24 28 0,14-35 0,-65 120 0,-1 0 0,-3-1 0,-1-1 0,-2 0 0,-2 0 0,-1-1 0,-2-75 0,-1 26 0,0 50 0,-2 0 0,-1 0 0,-8-42 0,-4 37 0,-1 1 0,-3 1 0,-1 0 0,-42-70 0,23 45 0,0 1 0,-4 1 0,-2 2 0,-3 3 0,-3 1 0,-81-77 0,80 92 0,-2 2 0,-2 3 0,-78-46 0,36 32 0,-2 4 0,-2 5 0,-2 4 0,-113-30 0,-566-91 0,528 135 0,-5-1 0,131 9 0,-138-1 0,-130 16 0,392 4 0,-347-2 0,-249 5 0,335 25 0,71-4 0,18-2 0,-52 4 0,138-24 0,0 1 0,-92 14 0,145-11 0,-344 45 0,186-29 0,-121 6 0,68-15 0,-27 0 0,263-13 0,-78-1 0,-124 16 0,151-9 0,-94-4 0,-1 1 0,60 9 0,60-6 0,-55 2 0,-49 4 0,91-5 0,-50-1 0,-6-8 0,-116 3 0,135 12 0,56-8 0,-55 4 0,36-9-1365,28-1-5461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8:51:34.4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2054 2 24575,'-1296'0'0,"1277"1"0,1 1 0,-1 1 0,-19 5 0,-22 4 0,-135 14 0,158-23 0,1 3 0,-1 1 0,2 1 0,-54 21 0,74-21 0,-1 1 0,2 0 0,-1 1 0,1 1 0,1 0 0,-18 19 0,24-21 0,1-1 0,0 1 0,1 1 0,0-1 0,1 1 0,0 0 0,0 0 0,-2 12 0,3-14 0,1 0 0,1 0 0,-1 0 0,1 1 0,1-1 0,0 0 0,0 0 0,0 1 0,1-1 0,0 0 0,3 9 0,-1-12 0,0 1 0,0-1 0,0 0 0,1 0 0,0 0 0,0-1 0,0 1 0,0-1 0,1 0 0,0 0 0,0 0 0,0-1 0,0 0 0,0 0 0,1 0 0,0-1 0,-1 1 0,1-1 0,0-1 0,0 1 0,11 0 0,13 3 0,1-3 0,-1 0 0,35-3 0,-34 0 0,601 0 0,-604 2 0,0 2 0,29 6 0,-27-3 0,55 2 0,-76-8 0,311 14 0,-61 17 0,-163-24 0,149-7 0,-98-2 0,837 2 0,-971-1 0,0-1 0,1 0 0,-1 0 0,0-1 0,0-1 0,0 0 0,17-9 0,84-49 0,-105 57 0,4-2 0,-1-1 0,-1 0 0,1 0 0,-1-1 0,-1-1 0,0 0 0,0 0 0,8-12 0,-14 16 0,-1 0 0,1 0 0,-1-1 0,-1 1 0,1-1 0,-1 1 0,0-1 0,-1 0 0,1 0 0,-1 0 0,-1 0 0,1 0 0,-1 0 0,0 0 0,-1 0 0,0 1 0,0-1 0,-3-9 0,2 9 0,-1 1 0,0-1 0,0 0 0,-1 1 0,0 0 0,0 0 0,0 0 0,-1 0 0,0 1 0,0-1 0,-1 1 0,1 0 0,-1 1 0,0 0 0,0 0 0,0 0 0,-13-5 0,-7-2 0,-1 0 0,0 2 0,-33-7 0,31 11 0,1 2 0,-1 0 0,-46 3 0,40 0 0,-65-7 0,40 0 0,-105 2 0,8 1 0,58-7 0,51 4 0,-59 0 0,74 5 0,-56-9 0,55 5 0,-52-1 0,-78 8-1365,143-1-5461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8:51:34.4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1837 24575,'1'-9'0,"0"0"0,0 0 0,1 0 0,0 0 0,1 1 0,0-1 0,0 1 0,1 0 0,0 0 0,0 0 0,7-8 0,11-15 0,36-37 0,-24 28 0,113-145 0,157-260 0,-211 288 0,77-118 0,-49 66 0,-76 128 0,44-88 0,-79 144 0,-9 22 0,-1 0 0,1 0 0,1-1 0,-1 1 0,0 0 0,1 0 0,0 0 0,0 0 0,-1 1 0,2-1 0,-1 0 0,3-2 0,-4 5 0,0 0 0,0 0 0,0 0 0,0 0 0,-1 0 0,1 0 0,0 1 0,0-1 0,0 0 0,0 0 0,0 1 0,0-1 0,0 1 0,-1-1 0,1 1 0,0-1 0,0 1 0,-1-1 0,1 1 0,0 0 0,-1-1 0,1 1 0,0 0 0,-1 0 0,1-1 0,-1 1 0,0 0 0,1 0 0,-1 0 0,1 0 0,-1 0 0,0-1 0,0 1 0,0 0 0,1 2 0,9 32 0,-5 55 0,-5-57 0,0-32 0,0-14 0,-1 5 0,2-3 0,-1-1 0,-1 1 0,0 0 0,0 0 0,-1 0 0,-6-18 0,7 26 0,0 1 0,0 0 0,-1 0 0,1-1 0,-1 1 0,0 0 0,1 0 0,-1 0 0,0 1 0,0-1 0,0 0 0,-1 1 0,1-1 0,0 1 0,-1 0 0,1 0 0,0-1 0,-1 2 0,1-1 0,-1 0 0,0 0 0,1 1 0,-1 0 0,0-1 0,1 1 0,-1 0 0,0 0 0,1 1 0,-1-1 0,1 0 0,-1 1 0,0 0 0,1-1 0,-4 3 0,-1-1 9,1 1 0,-1-1-1,1 1 1,-1 1 0,1-1-1,0 1 1,0 0 0,-7 8-1,-18 10-1451,15-12-5383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3T18:51:34.4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24575,'3'11'0,"1"0"0,-1 1 0,2-2 0,0 1 0,0 0 0,1-1 0,0 0 0,12 13 0,-13-15 0,83 109 0,-63-87 0,-11-14 0,-1 1 0,0 1 0,13 24 0,33 50 0,-16-28 0,110 179 0,-128-211 0,34 36 0,21 27 0,69 95 0,-45-56 0,-38-43 0,-41-54 0,2 0 0,42 41 0,-69-77 0,0-1 0,0 0 0,1 1 0,-1-1 0,0 0 0,0 0 0,1 1 0,-1-1 0,0 0 0,1 0 0,-1 1 0,0-1 0,1 0 0,-1 0 0,0 0 0,1 0 0,-1 1 0,0-1 0,1 0 0,-1 0 0,1 0 0,-1 0 0,0 0 0,1 0 0,-1 0 0,0 0 0,1 0 0,-1 0 0,1 0 0,-1-1 0,0 1 0,1 0 0,-1 0 0,0 0 0,1 0 0,0-1 0,5-15 0,-3-27 0,-3 39 0,1-25 0,-2 1 0,-1-1 0,-1 0 0,-2 1 0,0 0 0,-16-44 0,12 38 0,7 26 0,0 0 0,0 1 0,-1-1 0,1 1 0,-6-9 0,8 45 0,8 20 0,51 141 0,-44-159 0,-13-27 0,1 0 0,-1 0 0,0 0 0,0 1 0,-1-1 0,1 1 0,-1-1 0,1 7 0,-2-10 0,0 1 0,-1-1 0,1 0 0,0 1 0,-1-1 0,0 0 0,1 0 0,-1 1 0,0-1 0,1 0 0,-1 0 0,0 0 0,0 0 0,0 0 0,0 0 0,0 0 0,0 0 0,0 0 0,0 0 0,-1-1 0,1 1 0,0 0 0,0-1 0,-1 1 0,1-1 0,0 1 0,-1-1 0,1 0 0,0 0 0,-1 0 0,1 1 0,-1-1 0,-2-1 0,-15 2 0,0-1 0,-1-1 0,1-1 0,0-1 0,0 0 0,0-2 0,-31-10 0,-14-3 0,-16-8 0,65 19 0,-1 2 0,0 0 0,0 0 0,0 2 0,-25-3 0,73 7-120,-5-1-58,0 0 0,0 2 1,0 2-1,0 0 0,-1 2 0,42 14 0,-53-14-6648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6354C-E168-4C5F-9C5A-343AA0C58C7C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D4096-F53D-4A7A-B521-75B8DC54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5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D4096-F53D-4A7A-B521-75B8DC544D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D4096-F53D-4A7A-B521-75B8DC544D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2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55067-D427-012E-CCEF-E5C9B1808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AA48A4-0903-D333-2D5C-C09C5A902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A701C5-D80A-783E-36EA-39873D9F5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D115E-3C14-3753-C873-0DE89B44BC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D4096-F53D-4A7A-B521-75B8DC544D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D4096-F53D-4A7A-B521-75B8DC544D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2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F4870-8F92-D4A4-F954-7BE4FC8A6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6DB1B3-D333-C3F0-10F9-295CD6117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CB26EA-0FF1-66F8-8468-6CA365E38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D6BFC-59F8-6B4E-5BA9-FE511555A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D4096-F53D-4A7A-B521-75B8DC544D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7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D4096-F53D-4A7A-B521-75B8DC544D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5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3417-77FF-588F-025A-A195CEB73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5DDED-DCB7-6AB9-BDE8-7E82F9081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41CFC-4573-580E-9533-82FF0DA3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D6A-F576-41E4-BFCE-21BCDB85C935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1BC7D-D623-7433-29C0-2FA2F2ED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9ED52-B48D-9E05-B051-F7B43BB4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AEB2-05D0-4892-B704-69D581C4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0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254C-1A2A-D93A-167E-98022DF5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D346C-E481-ED4F-685A-299AA28D0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D475E-724B-E887-9143-FFA16760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D6A-F576-41E4-BFCE-21BCDB85C935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C6FC4-96B1-40A7-DD5A-6E983E246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09E-300B-5C63-55C8-E1208677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AEB2-05D0-4892-B704-69D581C4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7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40F1A0-1F3C-EC56-BFB1-EE214D04A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70471-892B-DCBE-9C5D-BABD9012E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8882C-4139-46C2-48B3-9D907929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D6A-F576-41E4-BFCE-21BCDB85C935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13C8E-D944-22A1-67AB-719CF3A4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C8191-367F-D033-4D45-F91B79E6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AEB2-05D0-4892-B704-69D581C4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C731-A59B-2B53-1D03-D84BDC2AF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B3862-C8BD-9B26-42FD-B41E9B3A3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ACEB2-DD6C-5787-5424-15EDC5D8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D6A-F576-41E4-BFCE-21BCDB85C935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20D00-AAF1-5FEB-AEF2-5566BD79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4613B-5C21-9C8A-D54D-B3A226F9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AEB2-05D0-4892-B704-69D581C4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0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8076-9D0E-6ACB-34C6-9287C69D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615E-23DA-2985-C956-FE22F59C0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94AA8-992F-055C-80FA-6206504F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D6A-F576-41E4-BFCE-21BCDB85C935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E35D-00D5-6F67-307B-96960528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604B9-33E0-38AE-BB62-811D8DF3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AEB2-05D0-4892-B704-69D581C4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D106-FD26-F7D8-5B81-6D905E8F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4BFCA-67E2-8DC3-DEB2-470B96742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12493-7E84-1421-4CB2-99B2FF24E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581C8-CCC1-E623-5093-6AE3A02B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D6A-F576-41E4-BFCE-21BCDB85C935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06505-FFCD-8181-D128-7D145032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40F70-A4FF-BE3B-0ED9-4F5C8488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AEB2-05D0-4892-B704-69D581C4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8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4A31-070D-77BB-A56C-8656A024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CA3B-296E-68DE-CE98-C1C13A6FE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AB400-24E8-C6D2-E288-F395AA1A9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C3CB-3670-3AEE-4601-DA34B2BD7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924613-DB14-3762-6B45-72195E263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CF9AC-0B9C-B31A-123C-BF1FDDD1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D6A-F576-41E4-BFCE-21BCDB85C935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83F20B-E4DF-823B-DD3A-5128E2CA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BF075-AB8F-04A8-B896-7089997A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AEB2-05D0-4892-B704-69D581C4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FA29-E48E-BBD8-8628-2B40E60F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50C67-1BF8-C4F3-72D4-928E8C6F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D6A-F576-41E4-BFCE-21BCDB85C935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3E2A6-A1BE-B9E7-CD6E-3CAB5F18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22475-96F0-8053-90C6-35F24CC3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AEB2-05D0-4892-B704-69D581C4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3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BC33E-FE8D-2521-3AB7-16BB0B51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D6A-F576-41E4-BFCE-21BCDB85C935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EA2FB-4ABD-20B3-D7CB-04C8EB11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AD00A-13AC-F0FE-9199-7AB71458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AEB2-05D0-4892-B704-69D581C4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8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DF2B-0B83-85EC-1829-27F1C73A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A1994-9366-FC36-812A-321262E9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D73B1-7399-6ADB-1D09-E8446DD5A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18DC6-2538-9686-86B5-2867526F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D6A-F576-41E4-BFCE-21BCDB85C935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7F7A9-80D4-6DBA-86E0-14E6C2C5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BA18C-A804-ACA9-DCF4-5165772D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AEB2-05D0-4892-B704-69D581C4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2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69F5-0E6E-F6EC-CD4C-F6B06B34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2F719-608C-CF80-84E7-CECBBE569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CC283-59B6-69F5-40DD-1AEDBB04D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D4E92-6B10-E319-28E2-855E1D50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D6A-F576-41E4-BFCE-21BCDB85C935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31BA4-E6F7-9C07-6D09-FD0EBDA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20655-F830-8F3C-1131-71C001ED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AEB2-05D0-4892-B704-69D581C4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B96B4-BEF8-0298-7F81-767D3649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274F4-5E83-0656-08B9-28AA9613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79DEB-078D-AC21-BD3C-B72CE3D00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A30D6A-F576-41E4-BFCE-21BCDB85C935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AE746-AF92-C7B9-E9AA-97D69F696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3BD65-935C-0D01-FB14-8BE6CEF09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0DAEB2-05D0-4892-B704-69D581C4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8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4.png"/><Relationship Id="rId3" Type="http://schemas.openxmlformats.org/officeDocument/2006/relationships/image" Target="../media/image11.emf"/><Relationship Id="rId7" Type="http://schemas.openxmlformats.org/officeDocument/2006/relationships/image" Target="../media/image11.png"/><Relationship Id="rId12" Type="http://schemas.openxmlformats.org/officeDocument/2006/relationships/customXml" Target="../ink/ink6.xm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customXml" Target="../ink/ink5.xml"/><Relationship Id="rId4" Type="http://schemas.openxmlformats.org/officeDocument/2006/relationships/package" Target="../embeddings/Microsoft_Word_Document.docx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3D767-B466-3A38-D201-B280FC8BA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029" y="591010"/>
            <a:ext cx="5221185" cy="1963260"/>
          </a:xfrm>
        </p:spPr>
        <p:txBody>
          <a:bodyPr anchor="b">
            <a:normAutofit/>
          </a:bodyPr>
          <a:lstStyle/>
          <a:p>
            <a:r>
              <a:rPr lang="en-US" dirty="0">
                <a:ln w="22225">
                  <a:solidFill>
                    <a:schemeClr val="tx1"/>
                  </a:solidFill>
                  <a:miter lim="800000"/>
                </a:ln>
              </a:rPr>
              <a:t>Data loading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E26C9-A912-8675-E48F-1EC43052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028" y="3062310"/>
            <a:ext cx="5221185" cy="2102108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Cross-chain diagram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Transaction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Vertex attribute name + vertex attribute value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-up of a structure&#10;&#10;Description automatically generated">
            <a:extLst>
              <a:ext uri="{FF2B5EF4-FFF2-40B4-BE49-F238E27FC236}">
                <a16:creationId xmlns:a16="http://schemas.microsoft.com/office/drawing/2014/main" id="{BBE717A0-907E-56E5-4AED-636B07D26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9091" r="16454"/>
          <a:stretch>
            <a:fillRect/>
          </a:stretch>
        </p:blipFill>
        <p:spPr>
          <a:xfrm>
            <a:off x="6651243" y="1283629"/>
            <a:ext cx="4939504" cy="390779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60B23-00AD-0C3F-1F98-4B0BBF2B60D0}"/>
              </a:ext>
            </a:extLst>
          </p:cNvPr>
          <p:cNvSpPr txBox="1"/>
          <p:nvPr/>
        </p:nvSpPr>
        <p:spPr>
          <a:xfrm>
            <a:off x="161754" y="6257836"/>
            <a:ext cx="242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Author: Bartosz Bryg</a:t>
            </a:r>
          </a:p>
        </p:txBody>
      </p:sp>
    </p:spTree>
    <p:extLst>
      <p:ext uri="{BB962C8B-B14F-4D97-AF65-F5344CB8AC3E}">
        <p14:creationId xmlns:p14="http://schemas.microsoft.com/office/powerpoint/2010/main" val="27526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ECAC4D-0FB1-1D71-DB71-91C9E2A72BDF}"/>
              </a:ext>
            </a:extLst>
          </p:cNvPr>
          <p:cNvSpPr txBox="1"/>
          <p:nvPr/>
        </p:nvSpPr>
        <p:spPr>
          <a:xfrm>
            <a:off x="383059" y="333632"/>
            <a:ext cx="1131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Louvain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Algorithm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Implementation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in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Arachne</a:t>
            </a:r>
            <a:endParaRPr lang="en-US" sz="2800" b="1" dirty="0"/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1EDD590D-C962-4239-178C-5585A364D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64767"/>
              </p:ext>
            </p:extLst>
          </p:nvPr>
        </p:nvGraphicFramePr>
        <p:xfrm>
          <a:off x="2447260" y="2775525"/>
          <a:ext cx="7162800" cy="30796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1985177966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1676776413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7322969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823582700"/>
                    </a:ext>
                  </a:extLst>
                </a:gridCol>
              </a:tblGrid>
              <a:tr h="6099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Name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Vertices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Edges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Time(sec)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071449"/>
                  </a:ext>
                </a:extLst>
              </a:tr>
              <a:tr h="6099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karate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0.3566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819284"/>
                  </a:ext>
                </a:extLst>
              </a:tr>
              <a:tr h="6099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Com-amazon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334,863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925,872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3.363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683781"/>
                  </a:ext>
                </a:extLst>
              </a:tr>
              <a:tr h="6099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com-</a:t>
                      </a:r>
                      <a:r>
                        <a:rPr lang="en-US" altLang="zh-CN" dirty="0" err="1"/>
                        <a:t>Youtube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1,134,890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2,987,624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9.6177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515064"/>
                  </a:ext>
                </a:extLst>
              </a:tr>
              <a:tr h="6099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com-LiveJournal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3,997,962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34,681,189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130.91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1549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57E82A2-6283-EB96-22D8-373EB11FCCCB}"/>
              </a:ext>
            </a:extLst>
          </p:cNvPr>
          <p:cNvSpPr txBox="1"/>
          <p:nvPr/>
        </p:nvSpPr>
        <p:spPr>
          <a:xfrm>
            <a:off x="510363" y="1031358"/>
            <a:ext cx="1103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iteration,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en-US" dirty="0"/>
              <a:t>he</a:t>
            </a:r>
            <a:r>
              <a:rPr lang="zh-CN" altLang="en-US" dirty="0"/>
              <a:t> </a:t>
            </a:r>
            <a:r>
              <a:rPr lang="en-US" altLang="zh-CN" dirty="0"/>
              <a:t>move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processed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backend,</a:t>
            </a:r>
            <a:r>
              <a:rPr lang="zh-CN" altLang="en-US" dirty="0"/>
              <a:t> </a:t>
            </a:r>
            <a:r>
              <a:rPr lang="en-US" altLang="zh-CN" dirty="0"/>
              <a:t>returning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label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label</a:t>
            </a:r>
            <a:r>
              <a:rPr lang="zh-CN" altLang="en-US" dirty="0"/>
              <a:t> </a:t>
            </a:r>
            <a:r>
              <a:rPr lang="en-US" altLang="zh-CN" dirty="0"/>
              <a:t>back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front</a:t>
            </a:r>
            <a:r>
              <a:rPr lang="zh-CN" altLang="en-US" dirty="0"/>
              <a:t> </a:t>
            </a:r>
            <a:r>
              <a:rPr lang="en-US" altLang="zh-CN" dirty="0"/>
              <a:t>end,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coarsening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completed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 err="1"/>
              <a:t>Arkouda’s</a:t>
            </a:r>
            <a:r>
              <a:rPr lang="zh-CN" altLang="en-US" dirty="0"/>
              <a:t> </a:t>
            </a: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i="1" dirty="0" err="1"/>
              <a:t>Groupby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i="1" dirty="0"/>
              <a:t>broadcast</a:t>
            </a:r>
            <a:r>
              <a:rPr lang="zh-CN" altLang="en-US" i="1" dirty="0"/>
              <a:t> </a:t>
            </a:r>
            <a:r>
              <a:rPr lang="en-US" altLang="zh-CN" i="1" dirty="0"/>
              <a:t>methods.</a:t>
            </a:r>
            <a:r>
              <a:rPr lang="zh-CN" altLang="en-US" i="1" dirty="0"/>
              <a:t> </a:t>
            </a:r>
            <a:endParaRPr lang="en-US" altLang="zh-CN" i="1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continues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longer</a:t>
            </a:r>
            <a:r>
              <a:rPr lang="zh-CN" altLang="en-US" dirty="0"/>
              <a:t> </a:t>
            </a:r>
            <a:r>
              <a:rPr lang="en-US" altLang="zh-CN" dirty="0"/>
              <a:t>changes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ABA77-1962-802F-4622-28FB58168D8D}"/>
              </a:ext>
            </a:extLst>
          </p:cNvPr>
          <p:cNvSpPr txBox="1"/>
          <p:nvPr/>
        </p:nvSpPr>
        <p:spPr>
          <a:xfrm>
            <a:off x="3888858" y="240619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Performance results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modest</a:t>
            </a:r>
            <a:r>
              <a:rPr lang="zh-CN" altLang="en-US" dirty="0"/>
              <a:t> </a:t>
            </a:r>
            <a:r>
              <a:rPr lang="en-US" altLang="zh-CN" dirty="0"/>
              <a:t>laptop</a:t>
            </a:r>
            <a:r>
              <a:rPr lang="zh-CN" altLang="en-US" dirty="0"/>
              <a:t> 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0AAA5-772C-ACA1-04DE-8E9535BFE6E0}"/>
              </a:ext>
            </a:extLst>
          </p:cNvPr>
          <p:cNvSpPr txBox="1"/>
          <p:nvPr/>
        </p:nvSpPr>
        <p:spPr>
          <a:xfrm>
            <a:off x="808074" y="6060558"/>
            <a:ext cx="1063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Work:</a:t>
            </a:r>
            <a:r>
              <a:rPr lang="zh-CN" altLang="en-US" dirty="0"/>
              <a:t> </a:t>
            </a:r>
            <a:r>
              <a:rPr lang="en-US" altLang="zh-CN" dirty="0"/>
              <a:t>Oliver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migrating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Arkouda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frequently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Arachne,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transferring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front</a:t>
            </a:r>
            <a:r>
              <a:rPr lang="zh-CN" altLang="en-US" dirty="0"/>
              <a:t> </a:t>
            </a:r>
            <a:r>
              <a:rPr lang="en-US" altLang="zh-CN" dirty="0"/>
              <a:t>end.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save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5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6DA4BE-CB48-26F4-F0FA-279DABCA5331}"/>
              </a:ext>
            </a:extLst>
          </p:cNvPr>
          <p:cNvSpPr txBox="1"/>
          <p:nvPr/>
        </p:nvSpPr>
        <p:spPr>
          <a:xfrm>
            <a:off x="383059" y="333632"/>
            <a:ext cx="1131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PageRank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performance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Result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in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Arachne</a:t>
            </a:r>
            <a:endParaRPr lang="en-US" sz="2800" b="1" dirty="0"/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DD03A982-4FBE-3708-8F5A-B0631ADA9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76259"/>
              </p:ext>
            </p:extLst>
          </p:nvPr>
        </p:nvGraphicFramePr>
        <p:xfrm>
          <a:off x="2514600" y="1750248"/>
          <a:ext cx="7162800" cy="24396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1985177966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1676776413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7322969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823582700"/>
                    </a:ext>
                  </a:extLst>
                </a:gridCol>
              </a:tblGrid>
              <a:tr h="6099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Name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Vertices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Edges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Time(sec)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071449"/>
                  </a:ext>
                </a:extLst>
              </a:tr>
              <a:tr h="6099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wiki-Vote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103689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2.153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819284"/>
                  </a:ext>
                </a:extLst>
              </a:tr>
              <a:tr h="6099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Amazon-0302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262,111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1,234,877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1.0956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683781"/>
                  </a:ext>
                </a:extLst>
              </a:tr>
              <a:tr h="6099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Amazon-0312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400,727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3,200,440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1.897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515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58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96D39-0D36-5C28-7F1C-8C97C8FF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910342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Cross-chain Diagram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659F2-8099-7E28-B42D-CA522213768F}"/>
              </a:ext>
            </a:extLst>
          </p:cNvPr>
          <p:cNvSpPr txBox="1"/>
          <p:nvPr/>
        </p:nvSpPr>
        <p:spPr>
          <a:xfrm>
            <a:off x="257042" y="2185062"/>
            <a:ext cx="5428334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Each vertex has all the attributes/columns  that are included in the whole diagram</a:t>
            </a:r>
          </a:p>
          <a:p>
            <a:pPr marL="40005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Every vertex of a specific node attribute name present values from columns included in file assigned to this vertex </a:t>
            </a:r>
          </a:p>
          <a:p>
            <a:pPr marL="40005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edge</a:t>
            </a:r>
            <a:r>
              <a:rPr lang="zh-CN" altLang="en-US" dirty="0"/>
              <a:t> </a:t>
            </a:r>
            <a:r>
              <a:rPr lang="en-US" altLang="zh-CN" dirty="0"/>
              <a:t>includes</a:t>
            </a:r>
            <a:r>
              <a:rPr lang="zh-CN" altLang="en-US" dirty="0"/>
              <a:t> </a:t>
            </a:r>
            <a:r>
              <a:rPr lang="en-US" altLang="zh-CN" dirty="0"/>
              <a:t>‘type’</a:t>
            </a:r>
            <a:r>
              <a:rPr lang="zh-CN" altLang="en-US" dirty="0"/>
              <a:t> </a:t>
            </a:r>
            <a:r>
              <a:rPr lang="en-US" altLang="zh-CN" dirty="0"/>
              <a:t>column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specifies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types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destination</a:t>
            </a:r>
            <a:r>
              <a:rPr lang="zh-CN" altLang="en-US" dirty="0"/>
              <a:t> </a:t>
            </a:r>
            <a:r>
              <a:rPr lang="en-US" altLang="zh-CN" dirty="0"/>
              <a:t>vertices</a:t>
            </a:r>
            <a:endParaRPr lang="en-US" dirty="0"/>
          </a:p>
          <a:p>
            <a:pPr marL="40005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Attributes which do not belong to the current vertex are empty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Content Placeholder 8" descr="A diagram of a network&#10;&#10;Description automatically generated">
            <a:extLst>
              <a:ext uri="{FF2B5EF4-FFF2-40B4-BE49-F238E27FC236}">
                <a16:creationId xmlns:a16="http://schemas.microsoft.com/office/drawing/2014/main" id="{A79D743D-7866-E553-4D10-5DD78586A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74" y="1019399"/>
            <a:ext cx="6141642" cy="39460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F1A90C-1C99-5F8E-2BC1-9DB82A05A6A8}"/>
              </a:ext>
            </a:extLst>
          </p:cNvPr>
          <p:cNvSpPr txBox="1"/>
          <p:nvPr/>
        </p:nvSpPr>
        <p:spPr>
          <a:xfrm>
            <a:off x="8210892" y="5071644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Cross-chain Diagram</a:t>
            </a:r>
          </a:p>
        </p:txBody>
      </p:sp>
    </p:spTree>
    <p:extLst>
      <p:ext uri="{BB962C8B-B14F-4D97-AF65-F5344CB8AC3E}">
        <p14:creationId xmlns:p14="http://schemas.microsoft.com/office/powerpoint/2010/main" val="1399587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E187D4-647D-7716-A0D6-6F0B76DFE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E29F9FE-B110-8DE8-FDD6-2A5E4CA7F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7950A1C8-3B7F-A727-40FC-86112D2D2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5B8CC06C-73BB-C83B-26E9-BBE94DFF7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F0BF1-BF74-6472-7FB5-A8045FFC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910342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Cross-chain Diagram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89786E7-A84F-3E34-280E-D35E6D403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2EA57C5-52D0-0183-17E3-CD5C86530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1FC85E-A33F-ACFC-A7F8-E4A6D7E5307B}"/>
              </a:ext>
            </a:extLst>
          </p:cNvPr>
          <p:cNvSpPr txBox="1"/>
          <p:nvPr/>
        </p:nvSpPr>
        <p:spPr>
          <a:xfrm>
            <a:off x="257042" y="2185062"/>
            <a:ext cx="5428334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Pro</a:t>
            </a:r>
            <a:r>
              <a:rPr lang="en-US" altLang="zh-CN" dirty="0"/>
              <a:t>s: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Contain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dataset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applying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conditions,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quickly</a:t>
            </a:r>
            <a:r>
              <a:rPr lang="zh-CN" altLang="en-US" dirty="0"/>
              <a:t> </a:t>
            </a:r>
            <a:r>
              <a:rPr lang="en-US" altLang="zh-CN" dirty="0"/>
              <a:t>filter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vertices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edges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meet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criteria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altLang="zh-CN" dirty="0"/>
              <a:t>Cons: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empty</a:t>
            </a:r>
            <a:r>
              <a:rPr lang="zh-CN" altLang="en-US" dirty="0"/>
              <a:t> </a:t>
            </a:r>
            <a:r>
              <a:rPr lang="en-US" altLang="zh-CN" dirty="0"/>
              <a:t>values,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occupies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Vertices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types,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difficult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analyze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algorithms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 descr="A diagram of a network&#10;&#10;Description automatically generated">
            <a:extLst>
              <a:ext uri="{FF2B5EF4-FFF2-40B4-BE49-F238E27FC236}">
                <a16:creationId xmlns:a16="http://schemas.microsoft.com/office/drawing/2014/main" id="{F97DCA61-5ABA-30FF-234F-AC1BC1380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35" y="162550"/>
            <a:ext cx="5113459" cy="2739168"/>
          </a:xfrm>
          <a:prstGeom prst="rect">
            <a:avLst/>
          </a:prstGeom>
        </p:spPr>
      </p:pic>
      <p:pic>
        <p:nvPicPr>
          <p:cNvPr id="17" name="Picture 16" descr="A diagram of a diagram&#10;&#10;Description automatically generated">
            <a:extLst>
              <a:ext uri="{FF2B5EF4-FFF2-40B4-BE49-F238E27FC236}">
                <a16:creationId xmlns:a16="http://schemas.microsoft.com/office/drawing/2014/main" id="{D3F28CA7-C555-72D5-3AF5-8B66ECF39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30" y="4654651"/>
            <a:ext cx="6840470" cy="17068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6D8434-4CBD-0986-8A50-3C98683EE702}"/>
              </a:ext>
            </a:extLst>
          </p:cNvPr>
          <p:cNvSpPr txBox="1"/>
          <p:nvPr/>
        </p:nvSpPr>
        <p:spPr>
          <a:xfrm>
            <a:off x="5983950" y="6492943"/>
            <a:ext cx="5011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Part of the cross-chain graph for our dataset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026ECB-E0EC-DC74-3B4E-9C55903D2C08}"/>
                  </a:ext>
                </a:extLst>
              </p14:cNvPr>
              <p14:cNvContentPartPr/>
              <p14:nvPr/>
            </p14:nvContentPartPr>
            <p14:xfrm rot="4418059">
              <a:off x="8100904" y="3716883"/>
              <a:ext cx="1341720" cy="239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026ECB-E0EC-DC74-3B4E-9C55903D2C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4418059">
                <a:off x="8094784" y="3710763"/>
                <a:ext cx="13539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A2AA647-6394-0D70-E377-BB56819FD387}"/>
                  </a:ext>
                </a:extLst>
              </p14:cNvPr>
              <p14:cNvContentPartPr/>
              <p14:nvPr/>
            </p14:nvContentPartPr>
            <p14:xfrm>
              <a:off x="6534914" y="105270"/>
              <a:ext cx="4638517" cy="1579499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A2AA647-6394-0D70-E377-BB56819FD3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28794" y="99148"/>
                <a:ext cx="4650758" cy="15917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9300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0C46B-FCDA-A37E-95FC-4A516434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58" y="1165860"/>
            <a:ext cx="3931813" cy="1239012"/>
          </a:xfrm>
        </p:spPr>
        <p:txBody>
          <a:bodyPr anchor="ctr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Node attribute name + node attribute value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C7123-4155-E5EE-D372-D3A8DAE3A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58" y="2500376"/>
            <a:ext cx="3703601" cy="3934929"/>
          </a:xfrm>
        </p:spPr>
        <p:txBody>
          <a:bodyPr anchor="t">
            <a:normAutofit/>
          </a:bodyPr>
          <a:lstStyle/>
          <a:p>
            <a:pPr algn="just"/>
            <a:r>
              <a:rPr lang="en-US" sz="2000" dirty="0"/>
              <a:t>No edge attributes</a:t>
            </a:r>
          </a:p>
          <a:p>
            <a:pPr algn="just"/>
            <a:r>
              <a:rPr lang="en-US" sz="2000" dirty="0"/>
              <a:t>Only two vertex attributes: attribute name + attribute value</a:t>
            </a:r>
          </a:p>
          <a:p>
            <a:pPr algn="just"/>
            <a:r>
              <a:rPr lang="en-US" sz="2000" dirty="0"/>
              <a:t>The largest number of vertices</a:t>
            </a:r>
          </a:p>
          <a:p>
            <a:pPr algn="just"/>
            <a:r>
              <a:rPr lang="en-US" sz="2000" dirty="0"/>
              <a:t>While performing analysis, the attribute name must be considered (for example, after running PageRank, we need to sort vertices according to their name to draw useful conclusions)</a:t>
            </a:r>
          </a:p>
        </p:txBody>
      </p:sp>
      <p:pic>
        <p:nvPicPr>
          <p:cNvPr id="7" name="Picture 6" descr="A diagram of a network&#10;&#10;Description automatically generated">
            <a:extLst>
              <a:ext uri="{FF2B5EF4-FFF2-40B4-BE49-F238E27FC236}">
                <a16:creationId xmlns:a16="http://schemas.microsoft.com/office/drawing/2014/main" id="{E228EABD-72C9-AB05-B1FA-CED1D00D1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65" y="1714180"/>
            <a:ext cx="7341977" cy="3744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56B649-8275-5D58-0CDF-62739E334D3C}"/>
              </a:ext>
            </a:extLst>
          </p:cNvPr>
          <p:cNvSpPr txBox="1"/>
          <p:nvPr/>
        </p:nvSpPr>
        <p:spPr>
          <a:xfrm>
            <a:off x="5358711" y="5458587"/>
            <a:ext cx="577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Part of the “node attribute name + node attribute value” graph for our cross-chain dataset</a:t>
            </a:r>
          </a:p>
        </p:txBody>
      </p:sp>
    </p:spTree>
    <p:extLst>
      <p:ext uri="{BB962C8B-B14F-4D97-AF65-F5344CB8AC3E}">
        <p14:creationId xmlns:p14="http://schemas.microsoft.com/office/powerpoint/2010/main" val="373002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F1F27-2C22-DAC5-58AE-A693C87C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50" y="1133991"/>
            <a:ext cx="3789427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Transaction Network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EF6B9-38E0-48F9-9AFE-BF1C44546816}"/>
              </a:ext>
            </a:extLst>
          </p:cNvPr>
          <p:cNvSpPr txBox="1"/>
          <p:nvPr/>
        </p:nvSpPr>
        <p:spPr>
          <a:xfrm>
            <a:off x="371093" y="2718054"/>
            <a:ext cx="3789427" cy="32468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Commonly</a:t>
            </a:r>
            <a:r>
              <a:rPr lang="zh-CN" altLang="en-US" sz="2000" dirty="0"/>
              <a:t> </a:t>
            </a:r>
            <a:r>
              <a:rPr lang="en-US" altLang="zh-CN" sz="2000" dirty="0"/>
              <a:t>used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Bitcoin</a:t>
            </a:r>
            <a:r>
              <a:rPr lang="zh-CN" altLang="en-US" sz="2000" dirty="0"/>
              <a:t> </a:t>
            </a:r>
            <a:r>
              <a:rPr lang="en-US" altLang="zh-CN" sz="2000" dirty="0"/>
              <a:t>transaction</a:t>
            </a:r>
            <a:r>
              <a:rPr lang="zh-CN" altLang="en-US" sz="2000" dirty="0"/>
              <a:t> </a:t>
            </a:r>
            <a:r>
              <a:rPr lang="en-US" altLang="zh-CN" sz="2000" dirty="0"/>
              <a:t>UTXO</a:t>
            </a:r>
            <a:r>
              <a:rPr lang="zh-CN" altLang="en-US" sz="2000" dirty="0"/>
              <a:t> </a:t>
            </a:r>
            <a:r>
              <a:rPr lang="en-US" altLang="zh-CN" sz="2000" dirty="0"/>
              <a:t>model.</a:t>
            </a:r>
            <a:r>
              <a:rPr lang="zh-CN" altLang="en-US" sz="2000" dirty="0"/>
              <a:t> </a:t>
            </a:r>
            <a:r>
              <a:rPr lang="en-US" altLang="zh-CN" sz="2000" dirty="0"/>
              <a:t>Each</a:t>
            </a:r>
            <a:r>
              <a:rPr lang="zh-CN" altLang="en-US" sz="2000" dirty="0"/>
              <a:t> </a:t>
            </a:r>
            <a:r>
              <a:rPr lang="en-US" altLang="zh-CN" sz="2000" dirty="0"/>
              <a:t>vertex</a:t>
            </a:r>
            <a:r>
              <a:rPr lang="zh-CN" altLang="en-US" sz="2000" dirty="0"/>
              <a:t> </a:t>
            </a:r>
            <a:r>
              <a:rPr lang="en-US" altLang="zh-CN" sz="2000" dirty="0"/>
              <a:t>represent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transaction</a:t>
            </a:r>
            <a:endParaRPr lang="en-US" sz="20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Loads the whole dataset without duplicates and empty values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Most efficient graph data loading</a:t>
            </a:r>
          </a:p>
        </p:txBody>
      </p:sp>
      <p:pic>
        <p:nvPicPr>
          <p:cNvPr id="5" name="Content Placeholder 4" descr="A diagram of a blockchain network&#10;&#10;Description automatically generated">
            <a:extLst>
              <a:ext uri="{FF2B5EF4-FFF2-40B4-BE49-F238E27FC236}">
                <a16:creationId xmlns:a16="http://schemas.microsoft.com/office/drawing/2014/main" id="{F15EC4C4-89C8-34E3-70A8-CAAC2A330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07" y="1281554"/>
            <a:ext cx="7133585" cy="45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B58AF6-AD0F-3185-F07E-5B83763C7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B5256C-F68F-8A47-7266-91A1B87B2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5075409-91B7-878B-271C-499E5E60A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B98448F-A240-2E51-652D-93A8DD28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30DB4-1A29-395F-5B5F-81F9DA5A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50" y="1133991"/>
            <a:ext cx="3789427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Account</a:t>
            </a:r>
            <a:r>
              <a:rPr lang="en-US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Network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CE8B66-C5E0-863C-268A-C96966AEC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A26A78-A90D-3A5B-6EE7-AFC978DF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F519A-9755-F11F-C503-4BB4091F71FC}"/>
              </a:ext>
            </a:extLst>
          </p:cNvPr>
          <p:cNvSpPr txBox="1"/>
          <p:nvPr/>
        </p:nvSpPr>
        <p:spPr>
          <a:xfrm>
            <a:off x="371094" y="2718054"/>
            <a:ext cx="3438144" cy="32468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Each</a:t>
            </a:r>
            <a:r>
              <a:rPr lang="zh-CN" altLang="en-US" sz="2000" dirty="0"/>
              <a:t> </a:t>
            </a:r>
            <a:r>
              <a:rPr lang="en-US" altLang="zh-CN" sz="2000" dirty="0"/>
              <a:t>vertex</a:t>
            </a:r>
            <a:r>
              <a:rPr lang="zh-CN" altLang="en-US" sz="2000" dirty="0"/>
              <a:t> </a:t>
            </a:r>
            <a:r>
              <a:rPr lang="en-US" altLang="zh-CN" sz="2000" dirty="0"/>
              <a:t>represents</a:t>
            </a:r>
            <a:r>
              <a:rPr lang="zh-CN" altLang="en-US" sz="2000" dirty="0"/>
              <a:t> </a:t>
            </a:r>
            <a:r>
              <a:rPr lang="en-US" altLang="zh-CN" sz="2000" dirty="0"/>
              <a:t>an</a:t>
            </a:r>
            <a:r>
              <a:rPr lang="zh-CN" altLang="en-US" sz="2000" dirty="0"/>
              <a:t> </a:t>
            </a:r>
            <a:r>
              <a:rPr lang="en-US" altLang="zh-CN" sz="2000" dirty="0"/>
              <a:t>account,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edge</a:t>
            </a:r>
            <a:r>
              <a:rPr lang="zh-CN" altLang="en-US" sz="2000" dirty="0"/>
              <a:t> </a:t>
            </a:r>
            <a:r>
              <a:rPr lang="en-US" altLang="zh-CN" sz="2000" dirty="0"/>
              <a:t>exists</a:t>
            </a:r>
            <a:r>
              <a:rPr lang="zh-CN" altLang="en-US" sz="2000" dirty="0"/>
              <a:t> </a:t>
            </a:r>
            <a:r>
              <a:rPr lang="en-US" altLang="zh-CN" sz="2000" dirty="0"/>
              <a:t>if</a:t>
            </a:r>
            <a:r>
              <a:rPr lang="zh-CN" altLang="en-US" sz="2000" dirty="0"/>
              <a:t> </a:t>
            </a:r>
            <a:r>
              <a:rPr lang="en-US" altLang="zh-CN" sz="2000" dirty="0"/>
              <a:t>there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transactions</a:t>
            </a:r>
            <a:r>
              <a:rPr lang="zh-CN" altLang="en-US" sz="2000" dirty="0"/>
              <a:t> </a:t>
            </a:r>
            <a:r>
              <a:rPr lang="en-US" altLang="zh-CN" sz="2000" dirty="0"/>
              <a:t>between</a:t>
            </a:r>
            <a:r>
              <a:rPr lang="zh-CN" altLang="en-US" sz="2000" dirty="0"/>
              <a:t> </a:t>
            </a:r>
            <a:r>
              <a:rPr lang="en-US" altLang="zh-CN" sz="2000" dirty="0"/>
              <a:t>two</a:t>
            </a:r>
            <a:r>
              <a:rPr lang="zh-CN" altLang="en-US" sz="2000" dirty="0"/>
              <a:t> </a:t>
            </a:r>
            <a:r>
              <a:rPr lang="en-US" altLang="zh-CN" sz="2000" dirty="0"/>
              <a:t>accounts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</a:t>
            </a:r>
            <a:r>
              <a:rPr lang="en-US" altLang="zh-CN" sz="2000" dirty="0"/>
              <a:t>monly</a:t>
            </a:r>
            <a:r>
              <a:rPr lang="zh-CN" altLang="en-US" sz="2000" dirty="0"/>
              <a:t> </a:t>
            </a:r>
            <a:r>
              <a:rPr lang="en-US" altLang="zh-CN" sz="2000" dirty="0"/>
              <a:t>used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graph</a:t>
            </a:r>
            <a:r>
              <a:rPr lang="zh-CN" altLang="en-US" sz="2000" dirty="0"/>
              <a:t> </a:t>
            </a:r>
            <a:r>
              <a:rPr lang="en-US" altLang="zh-CN" sz="2000" dirty="0"/>
              <a:t>construction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 err="1"/>
              <a:t>Etherum</a:t>
            </a:r>
            <a:r>
              <a:rPr lang="zh-CN" altLang="en-US" sz="2000" dirty="0"/>
              <a:t> </a:t>
            </a:r>
            <a:r>
              <a:rPr lang="en-US" altLang="zh-CN" sz="2000" dirty="0"/>
              <a:t>transactions.</a:t>
            </a:r>
            <a:endParaRPr lang="en-US" sz="20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Most adapted to perform data analytics by graph algorithms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AECFA3-70C5-BE7E-066B-4ECDE0E14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593" y="1144588"/>
            <a:ext cx="7772400" cy="44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0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875AD-602B-98AF-0418-4D9EB1B9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744" y="251750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Graph algorithms testing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CEA5334-E08B-0FC6-B2BC-68A68261B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54058"/>
              </p:ext>
            </p:extLst>
          </p:nvPr>
        </p:nvGraphicFramePr>
        <p:xfrm>
          <a:off x="1137034" y="2198362"/>
          <a:ext cx="4958966" cy="391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A diagram of a network&#10;&#10;Description automatically generated">
            <a:extLst>
              <a:ext uri="{FF2B5EF4-FFF2-40B4-BE49-F238E27FC236}">
                <a16:creationId xmlns:a16="http://schemas.microsoft.com/office/drawing/2014/main" id="{219C87C2-C6A7-EC50-FEBD-C4F0F8B96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26" y="1931437"/>
            <a:ext cx="5027450" cy="4009392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ACC17-3CE3-8F64-030C-89A4F40E2DD6}"/>
              </a:ext>
            </a:extLst>
          </p:cNvPr>
          <p:cNvSpPr txBox="1"/>
          <p:nvPr/>
        </p:nvSpPr>
        <p:spPr>
          <a:xfrm>
            <a:off x="6738726" y="5421086"/>
            <a:ext cx="5007363" cy="51974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150" dirty="0">
                <a:solidFill>
                  <a:srgbClr val="FFFFFF"/>
                </a:solidFill>
              </a:rPr>
              <a:t>PageRank representation </a:t>
            </a:r>
          </a:p>
          <a:p>
            <a:pPr algn="ctr">
              <a:spcAft>
                <a:spcPts val="600"/>
              </a:spcAft>
            </a:pPr>
            <a:r>
              <a:rPr lang="en-US" sz="1150" i="1" dirty="0">
                <a:solidFill>
                  <a:srgbClr val="FFFFFF"/>
                </a:solidFill>
              </a:rPr>
              <a:t>(source: https://delante.co/definitions/pagerank/)</a:t>
            </a:r>
          </a:p>
        </p:txBody>
      </p:sp>
    </p:spTree>
    <p:extLst>
      <p:ext uri="{BB962C8B-B14F-4D97-AF65-F5344CB8AC3E}">
        <p14:creationId xmlns:p14="http://schemas.microsoft.com/office/powerpoint/2010/main" val="3583160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3255FC8-70D6-2BE2-C3B7-0F216E639E1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077989"/>
              </p:ext>
            </p:extLst>
          </p:nvPr>
        </p:nvGraphicFramePr>
        <p:xfrm>
          <a:off x="1181100" y="1214438"/>
          <a:ext cx="510222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17534" imgH="9588459" progId="Word.Document.8">
                  <p:embed/>
                </p:oleObj>
              </mc:Choice>
              <mc:Fallback>
                <p:oleObj name="Document" r:id="rId2" imgW="8917534" imgH="958845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1100" y="1214438"/>
                        <a:ext cx="5102225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3A5F7DD-E62B-070E-EEFC-118496D822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294862"/>
              </p:ext>
            </p:extLst>
          </p:nvPr>
        </p:nvGraphicFramePr>
        <p:xfrm>
          <a:off x="7415784" y="929450"/>
          <a:ext cx="3952494" cy="545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49456" imgH="8215758" progId="Word.Document.12">
                  <p:embed/>
                </p:oleObj>
              </mc:Choice>
              <mc:Fallback>
                <p:oleObj name="Document" r:id="rId4" imgW="5949456" imgH="82157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15784" y="929450"/>
                        <a:ext cx="3952494" cy="545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31CFF4E-A30A-FF0E-FFF5-C11B5261DE8A}"/>
              </a:ext>
            </a:extLst>
          </p:cNvPr>
          <p:cNvSpPr txBox="1"/>
          <p:nvPr/>
        </p:nvSpPr>
        <p:spPr>
          <a:xfrm>
            <a:off x="1734626" y="467785"/>
            <a:ext cx="1852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Source code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5DFA7F-EA57-1883-E39F-E14231C2D31C}"/>
              </a:ext>
            </a:extLst>
          </p:cNvPr>
          <p:cNvSpPr txBox="1"/>
          <p:nvPr/>
        </p:nvSpPr>
        <p:spPr>
          <a:xfrm>
            <a:off x="9014762" y="375452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90DE07-99BA-9B06-67F4-8C0D64E95B89}"/>
              </a:ext>
            </a:extLst>
          </p:cNvPr>
          <p:cNvSpPr txBox="1"/>
          <p:nvPr/>
        </p:nvSpPr>
        <p:spPr>
          <a:xfrm>
            <a:off x="5295006" y="2612236"/>
            <a:ext cx="1595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Suspicious vertex –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F2CCAB-DB22-4C9B-26F4-82248998B5CD}"/>
              </a:ext>
            </a:extLst>
          </p:cNvPr>
          <p:cNvGrpSpPr/>
          <p:nvPr/>
        </p:nvGrpSpPr>
        <p:grpSpPr>
          <a:xfrm>
            <a:off x="6912936" y="1965096"/>
            <a:ext cx="4775040" cy="2781360"/>
            <a:chOff x="6912936" y="1965096"/>
            <a:chExt cx="4775040" cy="27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08237A-1422-3FAD-615F-EDAA219F663F}"/>
                    </a:ext>
                  </a:extLst>
                </p14:cNvPr>
                <p14:cNvContentPartPr/>
                <p14:nvPr/>
              </p14:nvContentPartPr>
              <p14:xfrm>
                <a:off x="7231536" y="3135456"/>
                <a:ext cx="4456440" cy="1611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08237A-1422-3FAD-615F-EDAA219F66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25416" y="3129336"/>
                  <a:ext cx="4468680" cy="162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E6A19E2-313F-946D-E533-0BA875504988}"/>
                    </a:ext>
                  </a:extLst>
                </p14:cNvPr>
                <p14:cNvContentPartPr/>
                <p14:nvPr/>
              </p14:nvContentPartPr>
              <p14:xfrm>
                <a:off x="7243056" y="1965096"/>
                <a:ext cx="1298880" cy="203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E6A19E2-313F-946D-E533-0BA8755049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36936" y="1958976"/>
                  <a:ext cx="1311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C7B2C52-5B4B-A6F3-2866-7911CD521949}"/>
                    </a:ext>
                  </a:extLst>
                </p14:cNvPr>
                <p14:cNvContentPartPr/>
                <p14:nvPr/>
              </p14:nvContentPartPr>
              <p14:xfrm>
                <a:off x="6912936" y="2155176"/>
                <a:ext cx="430200" cy="661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C7B2C52-5B4B-A6F3-2866-7911CD5219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06816" y="2149056"/>
                  <a:ext cx="44244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657B835-2A04-E82A-CB72-B1C4D2BE737C}"/>
                    </a:ext>
                  </a:extLst>
                </p14:cNvPr>
                <p14:cNvContentPartPr/>
                <p14:nvPr/>
              </p14:nvContentPartPr>
              <p14:xfrm>
                <a:off x="6912936" y="2797776"/>
                <a:ext cx="416160" cy="548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657B835-2A04-E82A-CB72-B1C4D2BE73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06816" y="2791656"/>
                  <a:ext cx="428400" cy="560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EA2A90F-E7A2-8A8D-F025-6B1212A4793F}"/>
              </a:ext>
            </a:extLst>
          </p:cNvPr>
          <p:cNvSpPr txBox="1"/>
          <p:nvPr/>
        </p:nvSpPr>
        <p:spPr>
          <a:xfrm>
            <a:off x="1060704" y="5943600"/>
            <a:ext cx="474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325298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74F24-EF44-1911-EC6D-D1CF2993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chemeClr val="accent2"/>
                </a:solidFill>
              </a:rPr>
              <a:t>Summary of algorithms testing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B85F2C0E-4D82-84B1-17B7-328776E90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070363"/>
              </p:ext>
            </p:extLst>
          </p:nvPr>
        </p:nvGraphicFramePr>
        <p:xfrm>
          <a:off x="696468" y="2121408"/>
          <a:ext cx="10799064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07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1B2DB35F6064E81F16FEE88522A18" ma:contentTypeVersion="4" ma:contentTypeDescription="Create a new document." ma:contentTypeScope="" ma:versionID="aa13d6fb43c9dc17099dd4b84366317b">
  <xsd:schema xmlns:xsd="http://www.w3.org/2001/XMLSchema" xmlns:xs="http://www.w3.org/2001/XMLSchema" xmlns:p="http://schemas.microsoft.com/office/2006/metadata/properties" xmlns:ns3="b7ae8e1e-3a49-4dad-843d-d858833868b2" targetNamespace="http://schemas.microsoft.com/office/2006/metadata/properties" ma:root="true" ma:fieldsID="715ef458d36b45f5eb1b479644040494" ns3:_="">
    <xsd:import namespace="b7ae8e1e-3a49-4dad-843d-d858833868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e8e1e-3a49-4dad-843d-d85883386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877EDA-A914-4B91-BF88-94E9412E42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ae8e1e-3a49-4dad-843d-d858833868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30F092-032D-4DD6-A11C-A5B54AAF6E0C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7ae8e1e-3a49-4dad-843d-d858833868b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4937A4-6AB2-4726-BA08-435E67AB82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</TotalTime>
  <Words>586</Words>
  <Application>Microsoft Office PowerPoint</Application>
  <PresentationFormat>Widescreen</PresentationFormat>
  <Paragraphs>100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Document</vt:lpstr>
      <vt:lpstr>Data loading methods</vt:lpstr>
      <vt:lpstr>Cross-chain Diagram</vt:lpstr>
      <vt:lpstr>Cross-chain Diagram</vt:lpstr>
      <vt:lpstr>Node attribute name + node attribute value</vt:lpstr>
      <vt:lpstr>Transaction Network</vt:lpstr>
      <vt:lpstr>Account Network</vt:lpstr>
      <vt:lpstr>Graph algorithms testing</vt:lpstr>
      <vt:lpstr>PowerPoint Presentation</vt:lpstr>
      <vt:lpstr>Summary of algorithms testing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Bryg, Bartosz Marek</dc:creator>
  <cp:lastModifiedBy>Bryg, Bartosz Marek</cp:lastModifiedBy>
  <cp:revision>14</cp:revision>
  <dcterms:created xsi:type="dcterms:W3CDTF">2024-09-01T15:01:47Z</dcterms:created>
  <dcterms:modified xsi:type="dcterms:W3CDTF">2026-05-25T18:05:39Z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0x01010098D1B2DB35F6064E81F16FEE88522A18</vt:lpwstr>
  </property>
</Properties>
</file>